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E12A54C-38D2-4F16-9BB2-375B76C63861}">
  <a:tblStyle styleId="{6E12A54C-38D2-4F16-9BB2-375B76C63861}"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02C0871F-8CA1-450D-801D-179EE1CDEAAA}"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2" Type="http://schemas.openxmlformats.org/officeDocument/2006/relationships/slide" Target="slides/slide66.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71" Type="http://schemas.openxmlformats.org/officeDocument/2006/relationships/slide" Target="slides/slide65.xml"/><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5b22123998_0_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5b22123998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 apron, two containers of water, some paper towel, and your Painting booklet. Start by filling cyan, yellow, and magenta half full of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nga dollapi juaj, paleta juaj, një përparëse, dy enë me ujë, pak peshqir letre dhe broshurën tuaj të pikturës. Filloni duke i mbushur ngjyrat cian, të verdhë dhe magenta deri në gjysmë me ujë.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ብሩሽዎችዎን ከኩቢዎ ፣ ከፓልቴልዎ ፣ ከአፓርታማዎ ፣ ከሁለት የውሃ ኮንቴይነሮች ፣ ከወረቀት ፎጣ እና ከሥዕል ቡክሌት ያስፈልግዎታል። ሳያን፣ ቢጫ እና ማጌንታ በግማሽ የተሞላ ውሃ በመሙላት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فرشك من خزانتك، ولوحة الألوان، ومئزر، وعبوتين من الماء، ومنشفة ورقية، وكتيب الرسم. ابدأ بملء الألوان السماوي والأصفر والأرجواني حتى نصفها بالماء.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վրձինները ձեր պահեստային տարածքից, ձեր պալիտրան, գոգնոց, երկու տարա ջուր, մի քիչ թղթե սրբիչ և ձեր նկարչական գրքույկը։ Սկսեք երկնագույն, դեղին և մանուշակագույն գույները կիսով չափ լցնելով ջրով։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pinzells del vostre armari, la paleta, un davantal, dos recipients d'aigua, una tovallola de paper i el vostre llibret de pintura. Comenceu omplint el cian, el groc i el magenta fins a la meitat amb aigua.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今天你需要准备好储物柜里的画笔、调色板、围裙、两盒水、一些纸巾和你的绘画册。首先，将青色、黄色和品红色颜料倒入半桶水。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penselen uit je opbergvakje, je palet, een schort, twee emmers water, een stuk keukenpapier en je schilderboekje nodig. Begin met het halfvol vullen van cyaan, geel en magenta met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قلم‌موهایتان از توی کمدتان، پالت، یک پیش‌بند، دو ظرف آب، مقداری دستمال کاغذی و دفترچه نقاشی‌تان نیاز دارید. با پر کردن ظرف‌های فیروزه‌ای، زرد و سرخابی تا نیمه از آب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vos pinceaux, de votre palette, d'un tablier, de deux récipients d'eau, d'essuie-tout et de votre livret de peinture. Commencez par remplir à moitié les couleurs cyan, jaune et magenta d'eau.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eine Schürze, zwei Behälter mit Wasser, ein paar Papiertücher und dein Malheft. Beginne damit, Cyan, Gelb und Magenta zur Hälfte mit Wasser zu füllen.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બ્રશ, તમારા પેલેટ, એક એપ્રોન, પાણીના બે કન્ટેનર, થોડો કાગળનો ટુવાલ અને તમારી પેઇન્ટિંગ બુકલેટની જરૂર છે. વાદળી, પીળો અને મેજેન્ટા રંગોમાં અડધા પાણી ભરીને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पैलेट, एक एप्रन, पानी से भरे दो बर्तन, कुछ पेपर टॉवल और अपनी पेंटिंग बुकलेट चाहिए। शुरुआत सियान, पीले और मैजेंटा रंग के बर्तनों को आधा पानी से भरकर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che hai preso dal tuo armadietto, la tavolozza, un grembiule, due contenitori d'acqua, della carta assorbente e il tuo quaderno di pittura. Inizia riempiendo d'acqua per metà i contenitori ciano, giallo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今日は、筆箱から筆、パレット、エプロン、水の入った容器2つ、ペーパータオル、そして絵の具の冊子を用意します。まずは、シアン、イエロー、マゼンタの絵の具に水を半分ほど入れましょう。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서랍 속 붓, 팔레트, 앞치마, 물통 두 개, 키친타월, 그리고 그림책이 필요합니다. 먼저 청록색, 노란색, 자홍색 물감에 물을 반쯤 채웁니다.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pêdivîya te bi firçeyên ji dolaba xwe, paleta xwe, pêşgîrek, du konteynerên avê, hinek destmalên kaxezî û deftera xwe ya Resimkirinê heye. Dest pê bike bi nîvî tijîkirina avê bi rengên şîn, zer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palet anda, apron, dua bekas air, beberapa tuala kertas dan buku kecil Lukisan anda. Mulakan dengan mengisi air sian, kuning dan magenta separuh penuh.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കബിയിൽ നിന്ന് എടുത്ത ബ്രഷുകൾ, പാലറ്റ്, ഒരു ഏപ്രൺ, രണ്ട് പാത്ര വെള്ളം, കുറച്ച് പേപ്പർ ടവൽ, പെയിന്റിംഗ് ബുക്ക്‌ലെറ്റ് എന്നിവ ആവശ്യമാണ്. സിയാൻ, മഞ്ഞ, മജന്ത നിറങ്ങളിൽ പകുതി വെള്ളം നിറച്ചുകൊണ്ട്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क्युबीबाट ब्रस, प्यालेट, एप्रन, दुई कन्टेनर पानी, केही पेपर तौलिया र तपाईंको पेन्टिङ पुस्तिका चाहिन्छ। सियान, पहेंलो र म्याजेन्टा रङमा आधा पानी भरेर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خپل ماشوم برشونه، خپل پالټ، یو اپرون، د اوبو دوه کانتینرونه، یو څه کاغذ تولیه، او ستاسو د رنګ کولو کتابچه ته اړتیا لرئ. د نیلي، ژیړ او میجنټا نیمایي اوبو ډکولو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dos pincéis do seu armário, da sua paleta, de um avental, de dois recipientes com água, de papel-toalha e do seu caderno de pintura. Comece enchendo as cores ciano, amarelo e magenta até a metade com água.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ਡੱਬੇ ਵਿੱਚੋਂ ਬੁਰਸ਼, ਆਪਣੀ ਪੈਲੇਟ, ਇੱਕ ਐਪਰਨ, ਪਾਣੀ ਦੇ ਦੋ ਡੱਬੇ, ਕੁਝ ਕਾਗਜ਼ੀ ਤੌਲੀਆ, ਅਤੇ ਆਪਣੀ ਪੇਂਟਿੰਗ ਕਿਤਾਬਚਾ ਚਾਹੀਦਾ ਹੈ। ਨੀਲੇ, ਪੀਲੇ ਅਤੇ ਮੈਜੈਂਟਾ ਨੂੰ ਅੱਧਾ ਪਾਣੀ ਨਾਲ ਭਰ ਕੇ ਸ਼ੁਰੂ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фартук, две ёмкости с водой, бумажное полотенце и брошюра с описанием рисования. Начните с того, что наполните водой голубую, жёлтую и пурпурную краски наполовину.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четкице из вашег ормарића, палета, кецеља, две посуде са водом, папирни убрус и ваша књижица за сликање. Почните тако што ћете цијан, жуту и ​​магента боју напунити водом до пола.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kaaga, faashad, laba weel oo biyo ah, tuwaal warqad ah, iyo buug-yarahaaga Rinjiyeynta. Ku bilow buuxinta cyan, jaale, iyo magenta badh ka buuxa oo biyo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un delantal, dos recipientes con agua, papel absorbente y tu cuaderno de dibujo. Empieza llenando los colores cian, amarillo y magenta con agua hasta la mitad.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anjeun, apron, dua wadah cai, sababaraha anduk kertas, sareng buklet Lukisan anjeun. Mimitian ku ngeusian cyan, konéng, sareng magénta satengah pinuh ku cai.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yako kutoka kwa cubby yako, palette yako, aproni, vyombo viwili vya maji, kitambaa cha karatasi, na kijitabu chako cha Uchoraji. Anza kwa kujaza maji ya samawati, manjano na magenta yaliyojaa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ditt fack, din palett, ett förkläde, två vattenbehållare, lite pappershandduk och ditt målarhäfte. Börja med att fylla cyan, gul och magenta till hälften med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iyong palette, isang apron, dalawang lalagyan ng tubig, ilang paper towel, at iyong Painting booklet. Magsimula sa pamamagitan ng pagpuno ng cyan, yellow, at magenta na kalahating puno 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உங்களுக்குத் தேவையானது உங்கள் கப்பியில் இருந்து தயாரிக்கப்பட்ட தூரிகைகள், உங்கள் தட்டு, ஒரு ஏப்ரன், இரண்டு தண்ணீர் கொள்கலன்கள், சில காகித துண்டு மற்றும் உங்கள் ஓவியக் கையேடு. சியான், மஞ்சள் மற்றும் மெஜந்தா நிறங்களில் பாதியளவு தண்ணீரை நிரப்புவதன் மூலம் தொடங்கவும்.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วันนี้คุณต้องมีพู่กันจากตู้เก็บอุปกรณ์ จานสี ผ้ากันเปื้อน ภาชนะใส่น้ำสองใบ กระดาษเช็ดมือ และสมุดวาดภาพ เริ่มต้นด้วยการเติมน้ำสีฟ้าอมเขียว เหลือง และชมพูเข้มลงไปครึ่งหนึ่ง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ihtiyacınız olan şey, dolabınızdaki fırçalar, paletiniz, bir önlük, iki su kabı, biraz kağıt havlu ve resim kitapçığınız. Öncelikle camgöbeği, sarı ve macenta boyaları yarıya kadar suyla doldurun.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пензлі з вашої скриньки, палітра, фартух, дві ємності з водою, паперовий рушник і ваш зошит для малювання. Почніть з того, що наповніть наполовину водою блакитний, жовтий і пурпуровий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کیوبی سے اپنے برش، اپنے پیلیٹ، ایک تہبند، پانی کے دو کنٹینرز، کچھ کاغذی تولیہ، اور اپنے پینٹنگ کتابچے کی ضرورت ہے۔ نیلا، پیلا، اور مینجینٹا آدھا پانی بھر کر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bảng màu, tạp dề, hai hộp đựng nước, khăn giấy và tập sách hướng dẫn vẽ. Bắt đầu bằng cách đổ nước vào nửa hộp màu lục lam, vàng và đỏ tía.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9d41150fab_0_12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9d41150fab_0_1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39d41150fab_0_12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39d41150fab_0_1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timeline: Skill building, idea development, drawing, first layer, additional layers, adjustement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技能培养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스킬 빌딩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kasanayan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Формування навичок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Հմտությունների ձևավորում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Vaardigheid opbouwen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Développement de compétences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Kompetenzaufbau</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سازی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કૌશલ્ય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Italiano</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di abilità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スキルの構築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Avakirina jêhatîbûnê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सीप निर्माण</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ਹੁਨਰ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Dhisidda xirfadda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திறன் வளர்ப்பு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Beceri geliştirme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ہنر کی عمارت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Skill building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Idea development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Line drawing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First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Second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Adjustment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المهارات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فكرة تطوير الفكرة</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الرسم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الطبقة الأولى</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طبقه ثانيه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تعديل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Ujenzi wa ujuzi.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Maendeleo ya wazo.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Mchoro wa Line.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kwanza.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Safu ya pili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Marekebisho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-Dombo / -a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技能建设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理念发展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线绘图</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第一层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第二层</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调整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Gusali ng kasanayan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Pag-unlad ng ideya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Pagguhit ng linya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Ikalawang layer.</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Pagsasaayos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Construção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Desenvolvimento de ideia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Desenho de linha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Primeira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camada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भवन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रेखाचित्र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समन्वय</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Avahiya behreyê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Pêşveçûna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Xeta xêzkirinê</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yekem</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Layer Duyemîn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Lêanî</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habilidades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Desarrollo de ideas</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Dibujo lineal</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Primera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Segunda capa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Ajustamiento</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기술 빌딩</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아이디어 개발</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라인 드로잉</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첫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두 번째 층</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조정</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Dhismaha xirfad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IDEA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Safka safka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koowaad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Lakabka labaad</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hagaajinta</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Fertigkeitsgebäude</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Ideenentwicklung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Strichzeichnung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Erste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Zweite Schicht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Einstellung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スキルビルディング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アイデア開発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線画</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第1層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第二層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調整</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Kĩ năng xây dựng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Phát triển ý tưởng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Vẽ đường thẳng</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đầu tiên</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thứ hai</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Điều chỉnh.</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อาคารทักษะ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การพัฒนาความคิด</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การวาดเส้น</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ชั้นแรก</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ชั้นที่สอง</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مهارت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توسعه ایده</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خط نقاشی</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اول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لایه دوم</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تعدیل</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Будівництво майстерності</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ідеї</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Лінійний малюнок</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Перший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Другий шар</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Коригування</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مهارتونو ودانۍ</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نظر پرمختیا</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ليکې</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لومړی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دوهم پرت</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سمون</a:t>
            </a:r>
            <a:endParaRPr sz="900">
              <a:solidFill>
                <a:schemeClr val="dk1"/>
              </a:solidFill>
              <a:latin typeface="Open Sans"/>
              <a:ea typeface="Open Sans"/>
              <a:cs typeface="Open Sans"/>
              <a:sym typeface="Open Sans"/>
            </a:endParaRPr>
          </a:p>
          <a:p>
            <a:pPr indent="0" lvl="0" marL="0" rtl="1" algn="r">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कौशल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विचार विकास</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रेखा चित्र</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पहली सतह</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दूसरी परत</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समायोजन</a:t>
            </a:r>
            <a:endParaRPr sz="900">
              <a:solidFill>
                <a:schemeClr val="dk1"/>
              </a:solidFill>
              <a:latin typeface="Open Sans"/>
              <a:ea typeface="Open Sans"/>
              <a:cs typeface="Open Sans"/>
              <a:sym typeface="Open Sans"/>
            </a:endParaRPr>
          </a:p>
          <a:p>
            <a:pPr indent="0" lvl="0" marL="0" rtl="0" algn="l">
              <a:lnSpc>
                <a:spcPct val="115000"/>
              </a:lnSpc>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1a1e659e1d_0_19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21a1e659e1d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Evaluation for the watercolour painting: 1) Quality of observation: Careful detail, proportion, and shading with the goal of realism; 2) Quality of painting technique: Excellent colour mixing, blending, brushwork, and texture; 3) Composition: Creating a full, well-balanced, non-central composition with a clear colour scheme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për pikturën me akuarele: 1) Cilësia e vëzhgimit: Detaje, proporcione dhe hijezim i kujdesshëm me qëllim realizmin; 2) Cilësia e teknikës së pikturës: Përzierje, përzierje ngjyrash, punim me furçë dhe teksturë e shkëlqyer; 3) Kompozimi: Krijimi i një kompozimi të plotë, të ekuilibruar mirë, jo-qendror me një skemë të qartë ngjyrash.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የውሃ ቀለም ስእል ግምገማ: 1) የመመልከቻ ጥራት: በጥንቃቄ ዝርዝር, ተመጣጣኝ እና ጥላ ከእውነታው ግብ ጋር; 2) የማቅለም ቴክኒካል ጥራት: በጣም ጥሩ የቀለም ቅልቅል, ቅልቅል, ብሩሽ እና ሸካራነት; 3) ቅንብር፡- የጠራ የቀለም ዘዴ ያለው ሙሉ፣ ሚዛናዊ ያልሆነ ማዕከላዊ ቅንብር መፍጠር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لوحة الألوان المائية: 1) جودة الملاحظة: تفاصيل دقيقة، وتناسب، وتظليل بهدف الواقعية؛ 2) جودة تقنية الرسم: خلط ممتاز للألوان، ودمجها، وضربات الفرشاة، والملمس؛ 3) التركيب: إنشاء تركيبة كاملة ومتوازنة وغير مركزية مع مخطط ألوان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Ջրաներկով նկարի գնահատումը՝ 1) Դիտարկման որակը՝ ուշադիր մանրամասներ, համամասնություններ և ստվերաներկեր՝ ռեալիզմի նպատակով։ 2) Նկարչական տեխնիկայի որակը՝ գերազանց գույների խառնուրդ, միաձուլում, վրձնի աշխատանք և հյուսվածք։ 3) Կոմպոզիցիա՝ լիարժեք, հավասարակշռված, ոչ կենտրոնացված կոմպոզիցիայի ստեղծում՝ հստակ գունային սխեմայով։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l'aquarel·la: 1) Qualitat de l'observació: Detall, proporció i ombrejat acurats amb l'objectiu del realisme; 2) Qualitat de la tècnica pictòrica: Excel·lent barreja de colors, fusió, pinzellada i textura; 3) Composició: Creació d'una composició completa, ben equilibrada i no central amb un esquema de color 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水彩画的评价：1）观察质量：细致的细节、比例和阴影，以达到写实的目的；2）绘画技巧质量：出色的色彩混合、调和、笔触和纹理；3）构图：通过清晰的配色方案创造出完整、均衡、非中心的构图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voor het aquarelschilderij: 1) Kwaliteit van de observatie: Zorgvuldige details, verhoudingen en schaduwen met het doel van realisme; 2) Kwaliteit van de schildertechniek: Uitstekende kleurmenging, -overvloeiing, penseelvoering en textuur; 3) Compositie: Het creëren van een volledige, goed uitgebalanceerde, niet-centrale compositie met een duidelijk kleurenschema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آبرنگ: ۱) کیفیت مشاهده: جزئیات دقیق، تناسب و سایه‌زنی با هدف واقع‌گرایی؛ ۲) کیفیت تکنیک نقاشی: ترکیب، تلفیق، قلم‌مو و بافت عالی رنگ‌ها؛ ۳) ترکیب‌بندی: ایجاد یک ترکیب‌بندی کامل، متعادل و غیرمتمرکز با طرح رنگی واضح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la peinture à l'aquarelle : 1) Qualité de l'observation : Détails, proportions et ombrages soignés dans un souci de réalisme ; 2) Qualité de la technique de peinture : Excellent mélange des couleurs, fusion, travail au pinceau et texture ; 3) Composition : Création d'une composition complète, bien équilibrée et non centrale avec une palette de couleurs claire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des Aquarells: 1) Qualität der Beobachtung: Sorgfältige Detailgenauigkeit, Proportion und Schattierung mit dem Ziel des Realismus; 2) Qualität der Maltechnik: Hervorragende Farbmischung, Verschmelzung, Pinselführung und Textur; 3) Komposition: Erstellen einer vollständigen, ausgewogenen, nicht zentralen Komposition mit einem klaren Farbschema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વોટરકલર પેઇન્ટિંગ માટે મૂલ્યાંકન: 1) અવલોકનની ગુણવત્તા: વાસ્તવવાદના ધ્યેય સાથે કાળજીપૂર્વક વિગતો, પ્રમાણ અને છાંયો; 2) પેઇન્ટિંગ તકનીકની ગુણવત્તા: ઉત્તમ રંગ મિશ્રણ, મિશ્રણ, બ્રશવર્ક અને ટેક્સચર; 3) રચના: સ્પષ્ટ રંગ યોજના સાથે સંપૂર્ણ, સારી રીતે સંતુલિત, બિન-કેન્દ્રીય રચના બનાવવી.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जलरंग चित्रकला के लिए मूल्यांकन: 1) अवलोकन की गुणवत्ता: यथार्थवाद के लक्ष्य के साथ सावधानीपूर्वक विवरण, अनुपात और छायांकन; 2) चित्रकला तकनीक की गुणवत्ता: उत्कृष्ट रंग मिश्रण, सम्मिश्रण, ब्रशवर्क और बनावट; 3) रचना: एक स्पष्ट रंग योजना के साथ एक पूर्ण, अच्छी तरह से संतुलित, गैर-केंद्रीय रचना बनाना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ad acquerello: 1) Qualità dell'osservazione: dettagli, proporzioni e ombreggiature accurati con l'obiettivo del realismo; 2) Qualità della tecnica pittorica: eccellente miscelazione dei colori, sfumatura, pennellata e consistenza; 3) Composizione: creazione di una composizione completa, ben bilanciata e non centrale con una chiara combinazione di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評価：1）観察の質：写実性を目指した細部、比率、陰影の描写。2）絵画技術の質：優れた色の混合、ブレンド、筆遣い、質感。3）構成：明確な配色で、豊かでバランスの取れた、中心のない構成を作成するこ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수채화 그림에 대한 평가: 1) 관찰의 질: 사실주의의 목표를 가진 세심한 디테일, 비율 및 음영; 2) 그림 기법의 질: 뛰어난 색상 혼합, 블렌딩, 붓놀림 및 질감; 3) 구성: 명확한 색상 구성표로 완전하고 균형 잡히고 중심이 없는 구성을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boyaxa bi rengên avî: 1) Kalîteya çavdêriyê: Hûrgulî, rêje û siya bi baldarî bi armanca realîzmê; 2) Kalîteya teknîka boyaxkirinê: Tevlihevkirin, tevlihevkirin, firçe û tevnvîsa rengan a hêja; 3) Kompozîsyon: Afirandina kompozîsyonek tevahî, baş-hevseng, ne-navendî bi şemayek rengîn a zelal.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untuk lukisan cat air: 1) Kualiti pemerhatian: Perincian, perkadaran dan lorekan yang teliti dengan matlamat realisme; 2) Kualiti teknik lukisan: Pencampuran warna, pengadunan, kerja berus dan tekstur yang sangat baik; 3) Komposisi: Mencipta komposisi penuh, seimbang, bukan tengah dengan skema warna yang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വാട്ടർ കളർ പെയിന്റിംഗിനായുള്ള വിലയിരുത്തൽ: 1) നിരീക്ഷണത്തിന്റെ ഗുണനിലവാരം: റിയലിസം എന്ന ലക്ഷ്യത്തോടെ ശ്രദ്ധാപൂർവ്വമായ വിശദാംശങ്ങൾ, അനുപാതം, ഷേഡിംഗ്; 2) പെയിന്റിംഗ് ടെക്നിക്കിന്റെ ഗുണനിലവാരം: മികച്ച വർണ്ണ മിക്സിംഗ്, ബ്ലെൻഡിംഗ്, ബ്രഷ് വർക്ക്, ടെക്സ്ചർ; 3) രചന: വ്യക്തമായ വർണ്ണ സ്കീമുള്ള പൂർണ്ണവും സമതുലിതവും കേന്ദ്രീകൃതമല്ലാത്തതുമായ ഒരു രചന സൃഷ്ടിക്കൽ.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पानी रंग चित्रकलाको मूल्याङ्कन: १) अवलोकनको गुणस्तर: यथार्थवादको लक्ष्यका साथ सावधानीपूर्वक विवरण, अनुपात र छायांकन; २) चित्रकला प्रविधिको गुणस्तर: उत्कृष्ट रंग मिश्रण, मिश्रण, ब्रशवर्क, र बनावट; ३) रचना: स्पष्ट रंग योजनाको साथ पूर्ण, राम्रो सन्तुलित, गैर-केन्द्रीय संरचना सिर्जना गर्ने।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انځورګرۍ ارزونه: ۱) د مشاهدې کیفیت: د واقعیت پالنې هدف سره په احتیاط سره توضیحات، تناسب، او سیوري؛ ۲) د انځورګرۍ تخنیک کیفیت: غوره رنګ مخلوط کول، مخلوط کول، برش ورک، او جوړښت؛ ۳) جوړښت: د روښانه رنګ سکیم سره د بشپړ، ښه متوازن، غیر مرکزي ترکیب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em aquarela: 1) Qualidade da observação: detalhes cuidadosos, proporção e sombreamento com o objetivo de realismo; 2) Qualidade da técnica de pintura: excelente mistura de cores, mesclagem, pincelada e textura; 3) Composição: criação de uma composição completa, bem equilibrada e não centralizada, com um esquema de cores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ਵਾਟਰਕਲਰ ਪੇਂਟਿੰਗ ਲਈ ਮੁਲਾਂਕਣ: 1) ਨਿਰੀਖਣ ਦੀ ਗੁਣਵੱਤਾ: ਯਥਾਰਥਵਾਦ ਦੇ ਟੀਚੇ ਨਾਲ ਧਿਆਨ ਨਾਲ ਵੇਰਵੇ, ਅਨੁਪਾਤ ਅਤੇ ਛਾਂ; 2) ਪੇਂਟਿੰਗ ਤਕਨੀਕ ਦੀ ਗੁਣਵੱਤਾ: ਸ਼ਾਨਦਾਰ ਰੰਗ ਮਿਸ਼ਰਣ, ਮਿਸ਼ਰਣ, ਬੁਰਸ਼ਵਰਕ ਅਤੇ ਬਣਤਰ; 3) ਰਚਨਾ: ਇੱਕ ਸਪਸ਼ਟ ਰੰਗ ਸਕੀਮ ਦੇ ਨਾਲ ਇੱਕ ਪੂਰੀ, ਚੰਗੀ ਤਰ੍ਹਾਂ ਸੰਤੁਲਿਤ, ਗੈਰ-ਕੇਂਦਰੀ ਰਚਨਾ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акварельной живописи: 1) Качество наблюдения: Тщательная проработка деталей, пропорций и теней с целью достижения реализма; 2) Качество техники живописи: Отличное смешение цветов, плавные переходы, работа кистью и фактура; 3) Композиция: Создание полной, сбалансированной, нецентральной композиции с четкой цветовой гаммой.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Оцена акварелног сликарства: 1) Квалитет посматрања: Пажљиво детаљисање, пропорције и сенчење са циљем реализма; 2) Квалитет технике сликања: Одлично мешање боја, претапање, рад четкицом и текстура; 3) Композиција: Стварање пуне, добро уравнотежене, нецентралне композиције са јасном шемом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midab-biyoodka: 1) Tayada fiirsashada: Faahfaahin taxaddar leh, saamiga, iyo hadhaynta leh yoolka dhabta ah; 2) Tayada farsamada rinjiyeynta: Isku-dhafka midabaynta, isku-dhafka, burushka, iyo texture; 3) Halabuurka: Abuuritaanka buuxa, dheelitiran, halabuur aan dhexe ahayn oo leh nidaam midab cad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la pintura de acuarela: 1) Calidad de la observación: Detalle cuidadoso, proporción y sombreado con el objetivo de realismo; 2) Calidad de la técnica de pintura: Excelente mezcla de colores, combinación, pincelada y textura; 3) Composición: Creación de una composición completa, bien equilibrada y no central con un esquema de color claro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pikeun lukisan cat cai: 1) Kualitas observasi: Sacara rinci, proporsi, jeung shading kalawan udagan realisme; 2) Kualitas téknik lukisan: Alus warna campur kode, blending, brushwork, jeung tékstur; 3) Komposisi: Nyiptakeun komposisi lengkep, saimbang, non-sentral kalayan skéma warna anu jelas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rangi ya maji: 1) Ubora wa uchunguzi: Maelezo ya uangalifu, uwiano, na kivuli kwa lengo la uhalisi; 2) Ubora wa mbinu ya uchoraji: Mchanganyiko bora wa rangi, kuchanganya, brashi, na texture; 3) Muundo: Kujenga utungaji kamili, wenye usawa, usio wa kati na mpango wa rangi wazi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akvarellmålningen: 1) Observationskvalitet: Noggranna detaljer, proportioner och skuggningar med målet att uppnå realism; 2) Målningsteknikens kvalitet: Utmärkt färgblandning, övergång, penseldrag och textur; 3) Komposition: Skapa en fyllig, välbalanserad, icke-central komposition med ett tydligt färgschema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para sa pagpipinta ng watercolor: 1) Kalidad ng pagmamasid: Maingat na detalye, proporsyon, at pagtatabing sa layunin ng realismo; 2) Kalidad ng pamamaraan ng pagpipinta: Napakahusay na paghahalo ng kulay, paghahalo, brushwork, at texture; 3) Komposisyon: Paglikha ng buo, balanseng, hindi sentral na komposisyon na may malinaw na scheme 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நீர்வண்ண ஓவியத்திற்கான மதிப்பீடு: 1) கவனிப்பின் தரம்: யதார்த்தத்தை இலக்காகக் கொண்டு கவனமாக விவரம், விகிதம் மற்றும் நிழல்; 2) ஓவிய நுட்பத்தின் தரம்: சிறந்த வண்ண கலவை, கலவை, தூரிகை வேலைப்பாடு மற்றும் அமைப்பு; 3) கலவை: தெளிவான வண்ணத் திட்டத்துடன் முழுமையான, நன்கு சமநிலையான, மையமற்ற கலவையை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การประเมินภาพวาดสีน้ำ: 1) คุณภาพของการสังเกต: รายละเอียด สัดส่วน และการลงเงาที่พิถีพิถัน โดยมีเป้าหมายเพื่อความสมจริง 2) คุณภาพเทคนิคการวาดภาพ: การผสมสี การผสมผสาน การใช้แปรง และพื้นผิวที่ยอดเยี่ยม 3) องค์ประกอบ: การสร้างสรรค์องค์ประกอบที่สมบูรณ์ สมดุลดี และไม่เน้นที่จุดศูนย์กลางด้วยรูปแบบสีที่ชัดเจน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Suluboya resim için değerlendirme: 1) Gözlem kalitesi: Gerçekçilik hedefiyle dikkatli ayrıntı, oran ve gölgelendirme; 2) Boyama tekniği kalitesi: Mükemmel renk karıştırma, harmanlama, fırça darbeleri ve doku; 3) Kompozisyon: Net bir renk şemasıyla tam, dengeli, merkezi olmayan bir kompozisyon oluşturma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акварельної картини: 1) Якість спостереження: Ретельна деталізація, пропорції та тіні з метою реалізму; 2) Якість техніки малювання: Відмінне змішування кольорів, накладання, робота пензлем та текстура; 3) Композиція: Створення повної, збалансованої, нецентральної композиції з чіткою колірною гамою.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واٹر کلر پینٹنگ کے لیے تشخیص: 1) مشاہدے کا معیار: حقیقت پسندی کے مقصد کے ساتھ تفصیل، تناسب، اور شیڈنگ؛ 2) پینٹنگ کی تکنیک کا معیار: بہترین رنگ ملانا، ملاوٹ، برش ورک، اور ساخت؛ 3) کمپوزیشن: ایک واضح رنگ سکیم کے ساتھ ایک مکمل، متوازن، غیر مرکزی ساخت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cho bức tranh màu nước: 1) Chất lượng quan sát: Cẩn thận với các chi tiết, tỷ lệ và đổ bóng với mục tiêu đạt được tính hiện thực; 2) Chất lượng kỹ thuật vẽ: Pha trộn màu sắc, cách dùng cọ và kết cấu tuyệt vời; 3) Bố cục: Tạo ra một bố cục đầy đủ, cân bằng, không tập trung với bảng màu rõ ràng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fac103c385_0_2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fac103c385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4c4801c0f8_0_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4c4801c0f8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Please hand in your finished Depth 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Ju lutemi dorëzoni Vizatimën e Thellësisë të përfunduar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እባክህ የተጠናቀቀውን የጥልቀት ስእልህን አስረክብ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يرجى تسليم الرسم العميق النهائي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Խնդրում ենք հանձնել ձեր ավարտված խորության նկարը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us plau, entregueu el vostre dibuix de profunditat acabat.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请提交你完成的深度图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Lever uw voltooide dieptetekening in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لطفا نقشه عمق تکمیل شده خود را تحویل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Veuillez remettre votre dessin de profondeur terminé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Bitte geben Sie Ihre fertige Tiefenzeichnung 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કૃપા કરીને તમારું પૂર્ણ થયેલ ડેપ્થ ડ્રોઇંગ સોંપો.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कृपया अपना तैयार गहराई चित्र जमा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prega di consegnare il disegno di profondità completato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完成した深度図面を提出してください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완성된 심도 도면을 제출해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kerema xwe Nexşeya Kûrahiya xwe ya qedandî radest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Sila serahkan Lukisan Kedalaman anda yang telah siap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പൂർത്തിയാക്കിയ ഡെപ്ത് ഡ്രോയിംഗ് ദയവായി കൈമാറുക.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कृपया आफ्नो समाप्त भएको डेप्थ ड्रइङ बुझाउनुहोस्।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مهرباني وکړئ خپل بشپړ شوی ژوروالی انځور وسپارئ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 favor, entregue seu Desenho de Profundidade finalizado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ਕਿਰਪਾ ਕਰਕੇ ਆਪਣੀ ਮੁਕੰਮਲ ਹੋਈ ਡੂੰਘਾਈ ਵਾਲੀ ਡਰਾਇੰਗ ਸੌਂਪ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Пожалуйста, сдайте ваш готовый рисунок глубины.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Молимо вас да предате свој завршени цртеж дубине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Fadlan dhiib Sawirka Qoto-dheeraada ee dhammaatay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 favor, entregue su dibujo de profundidad terminado.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Punten serahkeun Gambar Jerona anjeun parantos réngsé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Tafadhali toa Mchoro wako wa Kina uliokamilika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Vänligen lämna in din färdiga djupritning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Mangyaring ibigay ang iyong natapos na Depth 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முடிக்கப்பட்ட ஆழ வரைபடத்தை ஒப்படைக்கவும்.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กรุณาส่งแบบร่างความลึกที่เสร็จสมบูรณ์ของคุณ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Lütfen tamamlanmış Derinlik Çiziminizi teslim edin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Будь ласка, здайте ваш готовий креслення глибини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براہ کرم اپنی مکمل گہرائی کی ڈرائنگ میں ہاتھ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 lòng nộp Bản vẽ chi tiết đã hoàn thành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4c4801c0f8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34c4801c0f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1a1e659e1d_0_3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1a1e659e1d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projects from former students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Projekte pikture nga ish-nxënës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ከቀድሞ ተማሪዎች ፕሮጀክቶችን መቀባት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مشاريع الرسم من الطلاب السابقين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Նախկին ուսանողների նկարչական նախագծեր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Projectes de pintura d'antics alumnes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以前学生的绘画项目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Schilderprojecten van oud-studenten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پروژه‌های نقاشی از دانش‌آموزان سابق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Projets de peinture d'anciens élèves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Malprojekte ehemaliger Schüler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ભૂતપૂર્વ વિદ્યાર્થીઓના ચિત્રકામ પ્રોજેક્ટ્સ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छात्रों की चित्रकला परियोजनाएँ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Progetti di pittura di ex studenti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元生徒による絵画プロジェクト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전 학생들의 그림 프로젝트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Projeyên boyaxkirinê ji xwendekarên berê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Projek melukis daripada bekas pelajar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പൂർവ്വ വിദ്യാർത്ഥികളുടെ ചിത്രരചനാ പദ്ധതികൾ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पूर्व विद्यार्थीहरूबाट चित्रकला परियोजनाहरू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پخوانیو زده کونکو د انځورګرۍ پروژې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Projetos de pintura de ex-alunos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ਸਾਬਕਾ ਵਿਦਿਆਰਥੀਆਂ ਦੇ ਪੇਂਟਿੰਗ ਪ੍ਰੋਜੈਕਟ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Проекты рисования от бывших учеников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Сликарски пројекти бивших ученика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Mashruucyada rinjiyeynta ee ardaydii hore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Proyectos de pintura de antiguos alumnos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proyék lukisan ti urut murid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Miradi ya uchoraji kutoka kwa wanafunzi wa zamani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Målningsprojekt från tidigare elever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proyekto sa pagpipinta mula sa mga dating mag-aaral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முன்னாள் மாணவர்களின் ஓவியத் திட்டங்கள்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โครงการวาดภาพจากศิษย์เก่า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Eski öğrencilerin resim projeleri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Малярські проекти від колишніх учнів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سابق طلباء سے پینٹنگ پروجیکٹس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Các dự án vẽ tranh của cựu học sinh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9d47ec150e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39d47ec150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9d47ec150e_0_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9d47ec150e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9d47ec150e_0_15: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9d47ec150e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f3b45f1fc7_0_6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f3b45f1fc7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we are going to continue to paint our colours wheels and learn how to mix our own greys from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do të vazhdojmë të pikturojmë rrotat tona të ngjyrave dhe do të mësojmë se si t'i përziejmë ngjyrat tona gri nga ngjyrat parësore.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ቀለሞቻችንን ዊልስ መቀባት እንቀጥላለን እና የራሳችንን ግራጫዎች ከዋና ቀለሞች እንዴት መቀላቀል እንደምንችል እንማራለን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سنستمر في رسم عجلات الألوان الخاصة بنا ونتعلم كيفية مزج اللون الرمادي الخاص بنا من الألوان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մենք շարունակելու ենք նկարել մեր գույների անիվները և սովորելու ենք, թե ինչպես խառնել մեր սեփական մոխրագույնները հիմնական գույներից։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continuarem pintant els nostres cercles de colors i aprendrem a barrejar els nostres propis grisos a partir de colors primaris.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今天我们将继续绘制我们的色轮并学习如何从原色中混合出我们自己的灰色。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gaan we verder met het schilderen van de kleurencirkel en leren we hoe we onze eigen grijstinten kunnen mengen uit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قصد داریم به رنگ‌آمیزی چرخ‌های رنگی‌مان ادامه دهیم و یاد بگیریم که چگونه خاکستری‌های خودمان را از رنگ‌های اصلی ترکیب کنیم.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nous allons continuer à peindre nos roues chromatiques et apprendre à mélanger nos propres gris à partir de couleurs primaires.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werden wir weiterhin unsere Farbräder bemalen und lernen, wie wir aus Primärfarben unsere eigenen Grautöne mischen.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આપણે આપણા કલર વ્હીલ્સને રંગવાનું ચાલુ રાખીશું અને પ્રાથમિક રંગોમાંથી આપણા પોતાના ગ્રે રંગને કેવી રીતે મિશ્રિત કરવા તે શીખીશું.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हम अपने रंग चक्रों को रंगना जारी रखेंगे और सीखेंगे कि प्राथमिक रंगों से अपने स्वयं के ग्रे रंगों को कैसे मिलाया 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continueremo a dipingere le nostre ruote dei colori e impareremo come mescolare i nostri grigi partendo dai colori primari.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今日は、引き続きカラーホイールを描き、原色から独自のグレーを混ぜる方法を学びます。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색상환을 계속해서 칠하고 기본색에서 회색을 혼합하는 방법을 알아보겠습니다.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em ê berdewam bikin bi boyaxkirina çerxên rengên xwe û fêr bibin ka meriv çawa rengên gewr ên xwe ji rengên seretayî tevlihev dike.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kita akan terus melukis roda warna kita dan belajar cara mencampurkan kelabu kita sendiri daripada warna asas.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നമ്മൾ കളർ വീലുകൾ പെയിന്റ് ചെയ്യുന്നത് തുടരുകയും പ്രാഥമിക നിറങ്ങളിൽ നിന്ന് നമ്മുടെ സ്വന്തം ഗ്രേ നിറങ്ങൾ എങ്ങനെ മിക്സ് ചെയ്യാമെന്ന് പഠിക്കുകയും ചെയ്യും.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हामी हाम्रा रङका पाङ्ग्राहरू रंगाउने काम जारी राख्नेछौं र प्राथमिक रङहरूबाट आफ्नै खैरो रङहरू कसरी मिसाउने भनेर सिक्नेछौं।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موږ به د خپلو رنګونو څرخونو رنګولو ته دوام ورکړو او زده کوو چې څنګه خپل خړ رنګونه د لومړني رنګونو څخه مخلوط کړو.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vamos continuar pintando nossas rodas de cores e aprender como misturar nossos próprios tons de cinza a partir das cores primárias.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ਅਸੀਂ ਆਪਣੇ ਰੰਗਾਂ ਦੇ ਪਹੀਏ ਪੇਂਟ ਕਰਨਾ ਜਾਰੀ ਰੱਖਾਂਗੇ ਅਤੇ ਸਿੱਖਾਂਗੇ ਕਿ ਆਪਣੇ ਸਲੇਟੀ ਰੰਗਾਂ ਨੂੰ ਪ੍ਰਾਇਮਰੀ ਰੰਗਾਂ ਤੋਂ ਕਿਵੇਂ ਮਿਲਾਉਣਾ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мы продолжим рисовать цветовые круги и научимся смешивать оттенки серого из основных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ћемо наставити да сликамо наше кругове боја и учимо како да мешамо сопствене сиве од основних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waxaan sii wadi doonaa rinjiyeynta midabadayada giraangiraha oo aan barano sida loo isku daro midabkeena cawlan.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vamos a continuar pintando nuestras ruedas de colores y aprender a mezclar nuestros propios grises a partir de colores primarios.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ieu kami bakal neruskeun cet roda warna urang jeung diajar kumaha carana nyampur abu urang sorangan tina kelir primér.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tutaendelea kupaka rangi magurudumu yetu na kujifunza jinsi ya kuchanganya mvi zetu wenyewe kutoka kwa rangi za msingi.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ska vi fortsätta måla våra färgcirklar och lära oss hur man blandar våra egna gråtoner från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magpapatuloy kaming magpinta ng aming mga kulay na gulong at matutunan kung paano paghaluin ang aming sariling mga kulay abo mula sa mga pangunahing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நாம் தொடர்ந்து நமது வண்ணச் சக்கரங்களை வரைவோம், மேலும் முதன்மை வண்ணங்களிலிருந்து நமது சொந்த சாம்பல் நிறங்களை எவ்வாறு கலப்பது என்பதைக் கற்றுக்கொள்வோம்.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วันนี้เราจะมาเรียนรู้การระบายสีตามวงล้อสีและวิธีผสมสีเทาจากสีหลักด้วยตัวเอง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renk çarklarımızı boyamaya devam edeceğiz ve ana renklerden kendi gri tonlarımızı nasıl karıştıracağımızı öğreneceğiz.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ми продовжимо малювати наші кольорові круги та навчимося змішувати власні сірі відтінки з основних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ہم اپنے رنگوں کے پہیوں کو پینٹ کرنا جاری رکھیں گے اور یہ سیکھیں گے کہ بنیادی رنگوں سے اپنے گرے کو کیسے ملایا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chúng ta sẽ tiếp tục tô màu trên bánh xe màu sắc và học cách pha màu xám từ các màu cơ bản.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g39d47ec150e_0_21: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46" name="Google Shape;246;g39d47ec150e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9d47ec150e_0_27: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9d47ec150e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9d47ec150e_0_3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9d47ec150e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9d47ec150e_0_39: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9d47ec150e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9d47ec150e_0_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9d47ec150e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9d47ec150e_0_5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9d47ec150e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9d47ec150e_0_5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8" name="Google Shape;288;g39d47ec150e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9d47ec150e_0_6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9d47ec150e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9d47ec150e_0_7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9d47ec150e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9d47ec150e_0_78: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9d47ec150e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f657af1e74_0_2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f657af1e74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9d47ec150e_0_84: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9d47ec150e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9d47ec150e_0_9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9d47ec150e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9d47ec150e_0_96: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9d47ec150e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9d47ec150e_0_1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9d47ec150e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39d47ec150e_0_11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39d47ec150e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9d47ec150e_0_17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9d47ec150e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10720932c6_1_5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10720932c6_1_5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10720932c6_1_3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10720932c6_1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g21a1e659e1d_0_4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26" name="Google Shape;426;g21a1e659e1d_0_4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Get containers for both clean and dirty water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Merrni enë për ujë të pastër dhe të ndotur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ለሁለቱም ንጹህ እና ቆሻሻ ውሃ ማጠራቀሚያዎችን ያግኙ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احصل على حاويات للمياه النظيفة والمتسخة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Գնեք տարաներ՝ թե՛ մաքուր, թե՛ կեղտոտ ջրի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Aconsegueix recipients per a aigua neta i bruta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准备盛装清水和脏水的容器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Zorg voor containers voor zowel schoon als vuil water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ظروفی برای آب تمیز و آب کثیف تهیه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Procurez-vous des récipients pour l'eau propre et l'eau sale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Besorgen Sie sich Behälter für sauberes und schmutziges Wasser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સ્વચ્છ અને ગંદા પાણી બંને માટે કન્ટેનર મેળવો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और गंदे पानी दोनों के लिए कंटेनर प्राप्त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Procuratevi contenitori per l'acqua pulita e sporca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きれいな水と汚い水用の容器を用意する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깨끗한 물과 더러운 물을 모두 담을 수 있는 용기를 준비하세요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bo ava paqij û qirêj konteynir bistînin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Dapatkan bekas untuk air bersih dan kotor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ശുദ്ധജലത്തിനും വൃത്തികെട്ട വെള്ളത്തിനും പാത്രങ്ങൾ വാങ്ങുക.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र फोहोर पानी दुवैको लागि कन्टेनरहरू लिनुहोस्।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 او ناپاکو اوبو لپاره کانتینرونه واخلئ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Obtenha recipientes para água limpa e suja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 ਅਤੇ ਗੰਦੇ ਪਾਣੀ ਦੋਵਾਂ ਲਈ ਕੰਟੇਨਰ ਪ੍ਰਾਪਤ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Приобретите контейнеры как для чистой, так и для грязной воды.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Набавите посуде и за чисту и за прљаву воду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hel weelasha biyaha nadiifka ah iyo kuwa wasakhda ah labadaba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Consigue recipientes tanto para agua limpia como para agua sucia.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Meunang wadah pikeun cai beresih jeung kotor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Pata vyombo vya maji safi na machafu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Skaffa behållare för både rent och smutsigt vatten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Kumuha ng mga lalagyan para sa parehong malinis at maruming tubig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சுத்தமான மற்றும் அழுக்கு நீர் இரண்டிற்கும் கொள்கலன்களைப் பெறுங்கள்.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รับภาชนะสำหรับใส่น้ำทั้งสะอาดและน้ำสกปรก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Hem temiz hem de kirli su için kaplar edinin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Придбайте контейнери як для чистої, так і для брудної води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صاف اور گندے پانی کے لیے کنٹینر حاصل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Chuẩn bị các thùng chứa cho cả nước sạch và nước bẩn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21a1e659e1d_0_55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21a1e659e1d_0_5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Start off by wetting your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Filloni duke lagur ngjyrat tuaja kryesore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ዋና ቀለሞችዎን በማጠብ ይጀምሩ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ابدأ بترطيب الألوان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Սկսեք ձեր հիմնական գույները թրջելով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Comença mullant els colors primaris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首先弄湿你的原色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 met het bevochtigen van je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 خیس کردن رنگ‌های اصلی شروع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Commencez par mouiller vos couleurs primaires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Beginnen Sie mit dem Anfeuchten Ihrer Primärfarben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પ્રાથમિક રંગોને ભીના કરીને શરૂઆત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प्राथमिक रंगों को गीला करके शुरुआत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Inizia bagnando i colori primari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まずは原色を濡らすところから始めましょう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기본 색상을 적셔서 시작하세요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 şilkirina rengên xwe yên sereke dest pê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Mulakan dengan membasahkan warna utama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പ്രാഥമിക നിറങ്ങൾ നനച്ചുകൊണ്ട് ആരംഭിക്കുക.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प्राथमिक रङहरू भिजाएर सुरु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خپلو لومړنیو رنګونو په لوندولو سره پیل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Comece molhando suas cores primárias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ਪ੍ਰਾਇਮਰੀ ਰੰਗਾਂ ਨੂੰ ਗਿੱਲਾ ਕਰਕੇ ਸ਼ੁਰੂਆਤ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Начните со смачивания основных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Почните тако што ћете влажити своје основне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bilow inaad qoyso midabadaada aasaasiga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Comience mojando los colores primarios.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Mimitian ku baseuh warna primér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Anza kwa kulowesha rangi zako za msingi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Börja med att fukta dina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Magsimula sa pamamagitan ng pag-basa sa iyong mga pangunahing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முதன்மை வண்ணங்களை ஈரப்படுத்துவதன் மூலம் தொடங்குங்கள்.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เริ่มต้นด้วยการทำให้สีหลักของคุณเปียก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Önce birincil renklerinizi ıslatarak başlayın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Почніть зі зволоження основних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بنیادی رنگوں کو گیلا کرکے شروع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Bắt đầu bằng cách làm ướt các màu cơ bản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89c4d37465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89c4d37465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21a1e659e1d_0_67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21a1e659e1d_0_6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 your new colours in your palette far away from your clean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Përzieni ngjyrat e reja në paletën tuaj larg ngjyrave tuaja të pastra primare.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አዲሶቹን ቀለሞችዎን ከንፁህ ዋና ቀለሞችዎ ርቀው በቤተ-ስዕልዎ ውስጥ ያዋህዱ</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امزج الألوان الجديدة في لوحة الألوان الخاصة بك بعيدًا عن الألوان الأساسية النظيفة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Խառնեք ձեր նոր գույները ձեր պալիտրայի մեջ՝ հեռու ձեր մաքուր հիմնական գույներից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els teus nous colors a la teva paleta lluny dels teus colors primaris nets.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在调色板中将新颜色与干净的原色远离混合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 je nieuwe kleuren in je palet, ver weg van je zuivere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 جدید خود را در پالت خود، دور از رنگ‌های اصلی و ثابت خود ترکیب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Mélangez vos nouvelles couleurs dans votre palette loin de vos couleurs primaires propres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Mischen Sie Ihre neuen Farben in Ihrer Palette weit entfernt von Ihren sauberen Primärfarben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પેલેટમાં તમારા નવા રંગોને તમારા સ્વચ્છ પ્રાથમિક રંગોથી દૂર મિક્સ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नए रंगों को अपने पैलेट में अपने स्वच्छ प्राथमिक रंगों से दूर मिलाएं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Mescola i tuoi nuovi colori nella tua tavolozza lontano dai tuoi colori primari puliti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パレット内で、きれいな原色から離れた場所に新しい色を混ぜます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깨끗한 기본 색상에서 멀리 떨어진 팔레트에서 새로운 색상을 혼합하세요.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xwe yên nû di paleteya xwe de, dûrî rengên xwe yên seretayî yên paqij, tevlîhev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Campurkan warna baharu anda dalam palet anda jauh daripada warna asas bersih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ശുദ്ധമായ പ്രാഥമിക നിറങ്ങളിൽ നിന്ന് വളരെ അകലെ നിങ്ങളുടെ പാലറ്റിൽ പുതിയ നിറങ്ങൾ മിക്സ് ചെയ്യുക.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सफा प्राथमिक रङहरूबाट टाढा आफ्नो प्यालेटमा नयाँ रङहरू मिलाउनुहोस्।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خپل نوي رنګونه په خپل رنګ پالټ کې د خپلو پاکو لومړنیو رنګونو څخه لرې ګډ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Misture suas novas cores em sua paleta longe de suas cores primárias limpas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ਸਾਫ਼ ਪ੍ਰਾਇਮਰੀ ਰੰਗਾਂ ਤੋਂ ਦੂਰ ਆਪਣੇ ਪੈਲੇਟ ਵਿੱਚ ਆਪਣੇ ਨਵੇਂ ਰੰਗਾਂ ਨੂੰ ਮਿਲਾਓ।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Смешайте новые цвета в своей палитре, подальше от ваших чистых основных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Мешајте своје нове боје у палети далеко од ваших чистих основних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qas midabadaada cusub palette-kaaga oo ka fog midabadaada aasaasiga ah ee nadiifka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tus nuevos colores en tu paleta lejos de tus colores primarios limpios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Campur warna anyar anjeun dina palette anjeun jauh tina warna primér bersih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Changanya rangi zako mpya kwenye ubao wako mbali na rangi zako msingi safi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Blanda dina nya färger i din palett långt ifrån dina rena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Paghaluin ang iyong mga bagong kulay sa iyong palette na malayo sa iyong malinis na pangunahing mga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புதிய வண்ணங்களை உங்கள் சுத்தமான முதன்மை வண்ணங்களிலிருந்து வெகு தொலைவில் உங்கள் தட்டில் கலக்கவும்.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ผสมสีใหม่ของคุณในจานสีของคุณให้ห่างจากสีหลักที่สะอาดของคุณ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Yeni renklerinizi paletinizde temiz ana renklerinizden uzakta karıştırın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Змішуйте нові кольори у своїй палітрі далеко від чистих основних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نئے رنگوں کو اپنے پیلیٹ میں اپنے کلین پرائمری رنگوں سے بہت دور ملائیں۔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Trộn các màu mới trong bảng màu của bạn ở nơi khác xa với các màu cơ bản sạch sẽ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1a1e659e1d_0_79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21a1e659e1d_0_7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your primary colours get dirty, you will have to clean them or you have ugly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ngjyrat tuaja kryesore ndoten, do t'ju duhet t'i pastroni ose do të keni ngjyra të shëmtuara.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ዋና ቀለሞችዎ ከቆሸሹ እነሱን ማጽዳት አለብዎት ወይም አስቀያሚ ቀለሞች ይኖሩዎታል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أصبحت الألوان الأساسية لديك متسخة، فسوف يتعين عليك تنظيفها وإلا ستحصل على ألوان قبيحة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​​ձեր հիմնական գույները կեղտոտվեն, դուք ստիպված կլինեք մաքրել դրանք, հակառակ դեպքում կունենաք տգեղ գույներ։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els colors primaris s'embruten, els hauràs de netejar o tindràs colors lletjos.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如果你的原色变脏了，你就必须清洗它们，否则你的颜色会很难看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je primaire kleuren vuil worden, zul je ze moeten schoonmaken, anders krijg je lelijke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رنگ‌های اصلی شما کثیف شوند، باید آنها را تمیز کنید، در غیر این صورت رنگ‌های زشتی خواهید داشت.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vos couleurs primaires se salissent, vous devrez les nettoyer sinon vous aurez des couleurs moches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Wenn Ihre Primärfarben schmutzig werden, müssen Sie sie reinigen, sonst haben Sie hässliche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તમારા પ્રાથમિક રંગો ગંદા થઈ જાય, તો તમારે તેમને સાફ કરવા પડશે, નહીં તો તમારા રંગો કદરૂપા થઈ જશે.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आपके प्राथमिक रंग गंदे हो जाएं, तो आपको उन्हें साफ करना होगा, अन्यथा आपके रंग बदसूरत हो जाएंगे।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i tuoi colori primari si sporcano, dovrai pulirli o avrai colori brutti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原色が汚れた場合は、きれいにしないと醜い色になってしまう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기본 색상이 더러워지면 세척해야 하며 그렇지 않으면 보기 흉한 색상이 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Eger rengên te yên sereke qirêj bibin, tu neçar î wan paqij bikî, an na rengên te yên ne xweş derdikevin.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warna utama anda menjadi kotor, anda perlu membersihkannya atau anda mempunyai warna hodoh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പ്രാഥമിക നിറങ്ങൾ വൃത്തികേടായാൽ, നിങ്ങൾ അവ വൃത്തിയാക്കേണ്ടിവരും, അല്ലെങ്കിൽ നിങ്ങൾക്ക് വൃത്തികെട്ട നിറങ്ങളുണ്ട്.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तपाईंको प्राथमिक रंगहरू फोहोर भएमा, तपाईंले तिनीहरूलाई सफा गर्नुपर्नेछ, नत्र तपाईंको रंगहरू कुरूप हुनेछन्।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ستاسو لومړني رنګونه چټل شي، نو تاسو به یې پاک کړئ یا به تاسو بد رنګونه ولرئ.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suas cores primárias ficarem sujas, você terá que limpá-las ou terá cores feias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ਤੁਹਾਡੇ ਪ੍ਰਾਇਮਰੀ ਰੰਗ ਗੰਦੇ ਹੋ ਜਾਂਦੇ ਹਨ, ਤਾਂ ਤੁਹਾਨੂੰ ਉਨ੍ਹਾਂ ਨੂੰ ਸਾਫ਼ ਕਰਨਾ ਪਵੇਗਾ ਨਹੀਂ ਤਾਂ ਤੁਹਾਡੇ ਰੰਗ ਬਦਸੂਰਤ ਹੋ ਜਾਣਗੇ।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ваши основные цвета загрязнятся, вам придется их очистить, иначе у вас будут некрасивые цвета.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вам се основне боје испрљају, мораћете да их очистите или ћете имати ружне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Haddii midabada asaasiga ahi ay wasakhoobaan, waa inaad nadiifisaa ama waxaad leedahay midabyo fool xun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tus colores primarios se ensucian, tendrás que limpiarlos o tendrás colores feos.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Upami warna primér anjeun kotor, anjeun kedah ngabersihan atanapi anjeun gaduh warna anu awon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Ikiwa rangi zako za msingi zinakuwa chafu, utalazimika kuzisafisha au una rangi mbaya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dina primärfärger blir smutsiga måste du rengöra dem, annars får du fula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marumi ang iyong mga pangunahing kulay, kailangan mong linisin ang mga ito o mayroon kang pangit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முதன்மை நிறங்கள் அழுக்காகிவிட்டால், நீங்கள் அவற்றை சுத்தம் செய்ய வேண்டும் அல்லது உங்களிடம் அசிங்கமான நிறங்கள்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หากสีหลักของคุณสกปรก คุณจะต้องทำความสะอาด มิฉะนั้น สีของคุณก็จะดูไม่สวยงาม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Ana renkleriniz kirlenirse onları temizlemeniz gerekir, aksi takdirde çirkin renklere sahip olursunuz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ваші основні кольори забрудняться, вам доведеться їх почистити, інакше у вас будуть негарні кольори.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کے بنیادی رنگ گندے ہو جاتے ہیں، تو آپ کو انہیں صاف کرنا پڑے گا یا آپ کے رنگ بدصورت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màu chính của bạn bị bẩn, bạn sẽ phải giặt chúng nếu không bạn sẽ có màu xấu.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21a1e659e1d_0_9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21a1e659e1d_0_9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is very strong, and yellow is very weak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Ciani është shumë i fortë, dhe e verdha është shumë e dobët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ሲያን በጣም ጠንካራ ነው, እና ቢጫ በጣም ደካማ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اللون السماوي قوي جدًا، والأصفر ضعيف جدًا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Երկնագույնը շատ ուժեղ է, իսկ դեղինը շատ թույլ</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cian és molt fort i el groc és molt feble.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青色很浓，黄色很淡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Cyaan is erg sterk en geel is erg zwak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فیروزه‌ای خیلی قوی و زرد خیلی ضعیف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cyan est très fort et le jaune est très faible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ist sehr stark und Gelb ist sehr schwach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વાદળી ખૂબ જ મજબૂત છે, અને પીળો ખૂબ જ નબળો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सियान बहुत मजबूत है, और पीला बहुत कमजोर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ciano è molto forte e il giallo è molto debole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シアンは非常に強く、黄色は非常に弱い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청록색은 매우 강하고 노란색은 매우 약합니다.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Sîyan pir xurt e, û zer jî pir qels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sangat kuat, dan kuning sangat lemah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സിയാൻ വളരെ ശക്തമാണ്, മഞ്ഞ വളരെ ദുർബലമാണ്.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सियान धेरै बलियो हुन्छ, र पहेंलो धेरै कमजोर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نیلي ډېر قوي دی، او ژیړ ډېر کمزوری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ciano é muito forte e o amarelo é muito fraco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ਨੀਲਾ ਰੰਗ ਬਹੁਤ ਮਜ਼ਬੂਤ ​​ਹੁੰਦਾ ਹੈ, ਅਤੇ ਪੀਲਾ ਰੰਗ ਬਹੁਤ ਕਮਜ਼ੋਰ 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Голубой очень сильный, а желтый очень слабый.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Цијан је веома јака, а жута је веома слаба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aad buu u xoog badan yahay, jaalahana aad buu u daciifsan yahay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cian es muy fuerte y el amarillo es muy débil.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pohara kuat, sarta konéng pohara lemah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ni nguvu sana, na njano ni dhaifu sana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Cyan är mycket starkt och gult är mycket svagt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cyan ay napakalakas, at ang dilaw ay napakahina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சியான் மிகவும் வலிமையானது, மஞ்சள் மிகவும் பலவீனமானது.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สีฟ้าเข้มมาก สีเหลืองอ่อนมาก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Camgöbeği çok güçlü, sarı ise çok zayıf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Блакитний дуже сильний, а жовтий дуже слабкий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سیان بہت مضبوط ہے، اور پیلا بہت کمزور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lục lam rất mạnh, còn màu vàng rất yếu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1a1e659e1d_0_104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8" name="Google Shape;458;g21a1e659e1d_0_10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enough water so that your paint becomes transparent on your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Përdorni ujë të mjaftueshëm në mënyrë që bojëra të bëhet transparente në letër.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ቀለምዎ በወረቀትዎ ላይ ግልጽ እንዲሆን በቂ ውሃ ይጠቀሙ</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استخدم كمية كافية من الماء حتى يصبح الطلاء شفافًا على الورق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Օգտագործեք բավարար քանակությամբ ջուր, որպեսզի ներկը թափանցիկ դառնա թղթի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Feu servir prou aigua perquè la pintura quedi transparent sobre el paper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使用足够的水，使你的颜料在纸上变得透明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Gebruik voldoende water zodat de verf transparant wordt op het papier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آب کافی استفاده کنید تا رنگ روی کاغذ شفاف 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Utilisez suffisamment d'eau pour que votre peinture devienne transparente sur votre papier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Verwenden Sie ausreichend Wasser, damit Ihre Farbe auf Ihrem Papier transparent wird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કાગળ પર રંગ પારદર્શક બને તે માટે પૂરતું પાણી વાપરો.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पर्याप्त पानी का प्रयोग करें ताकि आपका पेंट आपके कागज़ पर पारदर्शी हो 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Usa abbastanza acqua in modo che la vernice diventi trasparente sulla carta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紙の上で絵の具が透明になるまで十分な水を使用してください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페인트가 종이 위에서 투명해질 때까지 충분한 물을 사용하세요.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bo ku boyaxa we li ser kaxezê zelal bibe, têra xwe av bikar bînin.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Gunakan air yang mencukupi supaya cat anda menjadi lutsinar pada kertas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 പേപ്പറിൽ സുതാര്യമാകുന്നതിന് ആവശ്യത്തിന് വെള്ളം ഉപയോഗിക്കുക.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रंग कागजमा पारदर्शी बनाउन पर्याप्त पानी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کافي اوبه وکاروئ ترڅو ستاسو رنګ ستاسو په کاغذ شفاف شي.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Use água suficiente para que a tinta fique transparente no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ਕਾਫ਼ੀ ਪਾਣੀ ਵਰਤੋ ਤਾਂ ਜੋ ਤੁਹਾਡਾ ਰੰਗ ਤੁਹਾਡੇ ਕਾਗਜ਼ 'ਤੇ ਪਾਰਦਰਸ਼ੀ ਹੋ ਜਾਵੇ।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Используйте достаточное количество воды, чтобы краска стала прозрачной на бумаге.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Користите довољно воде да боја постане транспарентна на папиру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Isticmaal biyo ku filan si rinjigaagu u noqdo mid hufan warqaddaada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Utilice suficiente agua para que la pintura se vuelva transparente en el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Anggo cai anu cekap supados cet anjeun janten transparan dina kertas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Tumia maji ya kutosha ili rangi yako iwe wazi kwenye karatasi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Använd tillräckligt med vatten så att färgen blir transparent på pappret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Gumamit ng sapat na tubig upang ang iyong pintura ay maging transparent sa iyong papel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வண்ணப்பூச்சு உங்கள் காகிதத்தில் வெளிப்படையானதாக மாற போதுமான தண்ணீரைப் பயன்படுத்துங்கள்.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ใช้น้ำให้เพียงพอเพื่อให้สีของคุณโปร่งใสบนกระดาษของคุณ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Boyanızın kağıt üzerinde şeffaf hale gelmesi için yeterli miktarda su kullanın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Використовуйте достатньо води, щоб фарба стала прозорою на папері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کافی پانی کا استعمال کریں تاکہ آپ کا پینٹ آپ کے کاغذ پر شفاف ہو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Sử dụng đủ nước để màu sơn của bạn trở nên trong suốt trên giấy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1a1e659e1d_0_122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21a1e659e1d_0_1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 is much easier and faster to adjust a colour with a new layer than to mix a perfect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Është shumë më e lehtë dhe më e shpejtë të rregullosh një ngjyrë me një shtresë të re sesa të përziesh një ngjyrë perfekte.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ፍጹም የሆነ ቀለም ከመቀላቀል ይልቅ በአዲስ ንብርብር ቀለምን ማስተካከል በጣም ቀላል እና ፈጣን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من الأسهل والأسرع بكثير تعديل اللون باستخدام طبقة جديدة بدلاً من مزج لون مثالي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Նոր շերտով գույնը կարգավորելը շատ ավելի հեշտ և արագ է, քան կատարյալ գույն խառնելը։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És molt més fàcil i ràpid ajustar un color amb una nova capa que barrejar un color perfecte.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使用新图层调整颜色比混合完美颜色更容易、更快捷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is veel gemakkelijker en sneller om een ​​kleur aan te passen met een nieuwe laag dan om een ​​perfecte kleur te mengen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تنظیم رنگ با یک لایه جدید بسیار آسان‌تر و سریع‌تر از ترکیب یک رنگ کامل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est beaucoup plus facile et plus rapide d’ajuster une couleur avec un nouveau calque que de mélanger une couleur parfaite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ist viel einfacher und schneller, eine Farbe mit einer neuen Ebene anzupassen, als eine perfekte Farbe zu mischen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સંપૂર્ણ રંગ ભેળવવા કરતાં નવા સ્તર સાથે રંગ ગોઠવવો ખૂબ સરળ અને ઝડપી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किसी रंग को एकदम सही रंग में मिलाने की तुलना में नई परत के साथ समायोजित करना बहुत आसान और तेज़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molto più facile e veloce regolare un colore con un nuovo livello che mescolare un colore perfetto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完璧な色を混ぜるよりも、新しいレイヤーで色を調整する方がはるかに簡単で速いです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완벽한 색상을 혼합하는 것보다 새로운 레이어로 색상을 조정하는 것이 훨씬 쉽고 빠릅니다.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Guherandina rengek bi tebeqeyek nû ji tevlihevkirina rengek bêkêmasî pir hêsantir û zûtir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Adalah lebih mudah dan cepat untuk melaraskan warna dengan lapisan baharu daripada mencampurkan warna yang sempurna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 പെർഫെക്റ്റ് കളർ മിക്സ് ചെയ്യുന്നതിനേക്കാൾ വളരെ എളുപ്പവും വേഗമേറിയതുമാണ് ഒരു പുതിയ ലെയർ ഉപയോഗിച്ച് ഒരു കളർ ക്രമീകരിക്കുന്നത്.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उत्तम रङ मिसाउनु भन्दा नयाँ तहले रङ समायोजन गर्नु धेरै सजिलो र छिटो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نوي پرت سره د رنګ تنظیم کول د بشپړ رنګ مخلوط کولو په پرتله خورا اسانه او ګړندي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 muito mais fácil e rápido ajustar uma cor com uma nova camada do que misturar uma cor perfeita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ਸੰਪੂਰਨ ਰੰਗ ਨੂੰ ਮਿਲਾਉਣ ਨਾਲੋਂ ਇੱਕ ਨਵੀਂ ਪਰਤ ਨਾਲ ਰੰਗ ਨੂੰ ਐਡਜਸਟ ਕਰਨਾ ਬਹੁਤ ਸੌਖਾ ਅਤੇ ਤੇਜ਼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Гораздо проще и быстрее настроить цвет с помощью нового слоя, чем смешивать идеальный цвет.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Много је лакше и брже подесити боју новим слојем него мешати савршену боју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Aad bay u fududahay oo dhakhso badan tahay in lagu hagaajiyo midab leh lakab cusub intii lagu qasi lahaa midab qumman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 mucho más fácil y rápido ajustar un color con una nueva capa que mezclar un color perfecto.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Éta langkung gampang sareng langkung gancang pikeun nyaluyukeun warna sareng lapisan énggal tibatan nyampur warna anu sampurna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 rahisi zaidi na kwa kasi kurekebisha rangi na safu mpya kuliko kuchanganya rangi kamili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 är mycket enklare och snabbare att justera en färg med ett nytt lager än att blanda en perfekt 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Ito ay mas madali at mas mabilis na ayusin ang isang kulay gamit ang isang bagong layer kaysa sa paghaluin ang isang perpektong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சரியான நிறத்தை கலப்பதை விட, ஒரு புதிய அடுக்குடன் ஒரு நிறத்தை சரிசெய்வது மிகவும் எளிதானது மற்றும் விரைவானது.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การปรับสีด้วยเลเยอร์ใหม่จะง่ายและรวดเร็วกว่าการผสมสีที่สมบูรณ์แบบมาก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Mükemmel bir rengi karıştırmaktan ziyade yeni bir katmanla rengi ayarlamak çok daha kolay ve hızlıdır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Набагато легше та швидше налаштувати колір за допомогою нового шару, ніж змішувати ідеальний колір.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کامل رنگ ملانے کے مقابلے میں ایک نئی پرت کے ساتھ رنگ کو ایڈجسٹ کرنا بہت آسان اور تیز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Việc điều chỉnh màu sắc bằng một lớp mới dễ dàng và nhanh hơn nhiều so với việc pha trộn một màu hoàn hảo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fcf30276fa_0_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4" name="Google Shape;474;gfcf30276fa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f657af1e74_0_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f657af1e74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greys using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grive duke përdorur ngjyrat kryesore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ቀዳሚ ቀለሞችን በመጠቀም ግራጫዎችን መቀላቀል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خلط اللون الرمادي باستخدام الألوان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Մոխրագույնի խառնումը հիմնական գույների միջոցով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grisos amb colors primaris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使用原色混合灰色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Grijs mengen met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خاکستری با استفاده از رنگ‌های اصلی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Mélanger les gris à l'aide de couleurs primaires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Mischen von Grautönen mit Primärfarben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પ્રાથમિક રંગોનો ઉપયોગ કરીને ગ્રે રંગનું મિશ્રણ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प्राथमिक रंगों का उपयोग करके ग्रे रंगों का मिश्रण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Mescolare i grigi usando i colori primari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原色を使ってグレーを混ぜる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기본색을 사용하여 회색 혼합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rengên gewr bi karanîna rengên sereke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Mencampurkan kelabu menggunakan warna asas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പ്രാഥമിക നിറങ്ങൾ ഉപയോഗിച്ച് ചാരനിറങ്ങൾ കലർത്തുന്നു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प्राथमिक रङहरू प्रयोग गरेर खैरो रङहरू मिसाउने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لومړني رنګونو په کارولو سره د خړ رنګونو مخلوط 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Misturando tons de cinza usando cores primárias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ਪ੍ਰਾਇਮਰੀ ਰੰਗਾਂ ਦੀ ਵਰਤੋਂ ਕਰਕੇ ਸਲੇਟੀ ਰੰਗਾਂ ਨੂੰ ਮਿਲਾਉਣਾ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серых оттенков с использованием основных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сивих нијанси користећи примарне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Isku dhafka cawl iyadoo la adeegsanayo midabada aasaasiga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grises utilizando colores primarios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Pergaulan grays ngagunakeun kelir primér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Kuchanganya kijivu kwa kutumia rangi za msingi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Blanda gråtoner med hjälp av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abo gamit ang mga pangunahing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முதன்மை வண்ணங்களைப் பயன்படுத்தி சாம்பல் நிறங்களைக் கலத்தல்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การผสมสีเทาโดยใช้สีหลัก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Birincil renkleri kullanarak grileri karıştırmak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сірих відтінків за допомогою основних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بنیادی رنگوں کا استعمال کرتے ہوئے گرے کو ملانا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xám bằng cách sử dụng màu cơ bản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1a1e659e1d_0_134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21a1e659e1d_0_1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Primary colours: yellow,cyan, and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kryesore: të verdha, cian dhe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ዋና ቀለሞች፡ ቢጫ፣ ሲያን እና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الألوان الأساسية: الأصفر، السماوي، والأرجواني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Հիմնական գույներ՝ դեղին, երկնագույն և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Colors primaris: groc, cian i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原色：黄色、青色和洋红色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Primaire kleuren: geel, cyaan en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 اصلی: زرد، فیروزه‌ای و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Couleurs primaires : jaune, cyan et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Primärfarben: Gelb, Cyan und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પ્રાથમિક રંગો: પીળો, વાદળી અને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प्राथमिक रंग: पीला, सियान और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Colori primari: giallo, ciano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原色：黄色、シアン、マゼンタ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기본색: 노랑, 청록, 자홍</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sereke: zer, cyan, û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utama: kuning, cyan, dan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പ്രാഥമിക നിറങ്ങൾ: മഞ്ഞ, സിയാൻ,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प्राथमिक रंगहरू: पहेंलो, सियान र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لومړني رنګونه: ژیړ، نیلي او ارغواني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Cores primárias: amarelo, ciano e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ਮੁੱਖ ਰੰਗ: ਪੀਲਾ, ਸਿਆਨੀ ਅਤੇ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Основные цвета: желтый, голубой и пурпурный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Основне боје: жута, цијан и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asaasiga ah: huruud, cyan, iyo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Colores primarios: amarillo, cian y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primér: konéng, cyan, jeung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za msingi: manjano, cyan na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Primärfärger: gul, cyan och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pangunahing kulay: dilaw, cyan, at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முதன்மை நிறங்கள்: மஞ்சள், சியான் மற்றும்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สีหลัก: เหลือง น้ำเงิน และแดง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Birincil renkler: sarı, camgöbeği ve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Основні кольори: жовтий, блакитний та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بنیادی رنگ: پیلا، سیان، اور مینجینٹا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cơ bản: vàng, lục lam và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4c3ec378fc_0_67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89" name="Google Shape;489;g34c3ec378fc_0_6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This is cyan. And this is blue.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Kjo është cian. Dhe kjo është blu.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ይህ ሳያን ነው። እና ይህ ሰማያዊ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هذا سماوي، وهذا أزرق.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Սա երկնագույն է։ Եվ սա՝ կապույտ։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Això és cian. I això és blau.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这是青色。这是蓝色。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Dit is cyaan. En dit is blauw.</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فیروزه‌ای است. و این آبی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Ceci est cyan. Et ceci est bleu.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Das ist Cyan. Und das ist Blau.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 વાદળી છે. અને આ વાદળી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यह सियान है। और यह नीला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Questo è ciano. E questo è blu.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これはシアンです。そしてこれは青です。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이건 청록색이고, 이건 파란색이에요.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 şîn e. Û ev jî şîn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Ini sian. Dan ini biru.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ഇത് സിയാൻ ആണ്. ഇത് നീലയാണ്.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सियान छ। अनि यो नीलो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 نیلي دی. او دا نیلي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Este é ciano. E este é azul.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 ਸਿਆਹ ਹੈ। ਅਤੇ ਇਹ ਨੀਲਾ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Это голубой. А это синий.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Ово је цијан. А ово је плава.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Tani waa cyan. Tanina waa buluug.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Este es cian. Y este es azul.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Ieu cyan. Sareng ieu biru.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Hii ni cyan. Na hii ni bluu.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Detta är cyan. Och detta är blått.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Ito ay cyan. At ito ay asul.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இது சியான். இது நீலம்.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นี่คือสีฟ้าอมเขียว และนี่คือสีฟ้า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 camgöbeği. Bu da mavi.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Це блакитний. А це синій.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 سیان ہے۔ اور یہ نیلا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Đây là màu lục lam. Còn đây là màu xanh lam.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1a1e659e1d_0_146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21a1e659e1d_0_1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混合颜色：绿色 = 黄色 + 青色，蓝紫色 = 青色 + 洋红色，红橙色 = 洋红色 + 黄色，黑色 = 黄色 + 青色 + 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 de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Mischfarben: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 de cores: Verde = Amarelo + ciano, Azul-violeta = Ciano + magenta, Vermelho-laranja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Verde = Amarillo + cian, Azul-violeta = Cian + magenta, Rojo-naranja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f657af1e74_0_3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f657af1e74_0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a6780f188a_0_12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a6780f188a_0_1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There are translated subtitles on the video.</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هناك ترجمات تترجم على الفيديو.</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May mga isinalin subtitle sa video.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Kuna manukuu kutafsiriwa kwenye video.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비디오에 번역 된 자막이 있습니다.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Es gibt übersetzte Untertitel auf dem Video.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Waxaa jira subtitles turjumay on video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有对视频的翻译字幕。</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in subtitles dikin li ser video hene.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त्यहाँ भिडियोमा अनुवाद उपशीर्षक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Há legendas traduzidas no vídeo.</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a6780f188a_0_135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a6780f188a_0_1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21a1e659e1d_0_165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21a1e659e1d_0_16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opposite of a colour on the colour wheel is a complementary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 kundërta e një ngjyre në rrotën e ngjyrave është një ngjyrë plotësuese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በቀለም ጎማ ላይ ያለው ቀለም ተቃራኒው ተጨማሪ ቀለም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اللون المعاكس للون على عجلة الألوان هو اللون المكمل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Գունային անիվի վրա գույնի հակառակը լրացուցիչ գույնն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color oposat al cercle cromàtic és un color complementari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色轮上颜色的对立面是互补色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tegenovergestelde van een kleur op de kleurencirkel is een complementaire kleur</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متضاد هر رنگ در چرخه رنگ، رنگ مکمل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L'opposé d'une couleur sur le cercle chromatique est une couleur complémentaire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Das Gegenteil einer Farbe im Farbkreis ist eine Komplementärfarbe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 ચક્ર પરના રંગનો વિરોધી રંગ પૂરક રંગ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चक्र पर किसी रंग का विपरीत रंग पूरक रंग होता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L'opposto di un colore sulla ruota dei colori è un colore complementare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色相環上の色の反対色は補色である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색상환에서 색상의 반대색은 보색입니다.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Berevajiyê rengek li ser çerxa rengan rengek temamker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Lawan warna pada roda warna ialah warna pelengkap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കളർ വീലിൽ ഒരു നിറത്തിന്റെ വിപരീതം ഒരു പൂരക നിറമാണ്.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रङ चक्रमा रहेको रङको विपरीत रङ पूरक रङ 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 څرخ کې د رنګ برعکس یو بشپړونکی رنګ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oposto de uma cor na roda de cores é uma cor complementar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ਚੱਕਰ 'ਤੇ ਕਿਸੇ ਰੰਗ ਦਾ ਉਲਟ ਇੱਕ ਪੂਰਕ ਰੰਗ ਹੁੰਦਾ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Противоположность цвета на цветовом круге — это дополнительный цвет.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Супротност боје на кругу боја је комплементарна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 soo horjeeda midabka giraangiraha midabku waa midab dhammaystiran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opuesto de un color en el círculo cromático es un color complementario.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Sabalikna tina warna dina roda warna nyaéta warna pelengkap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Kinyume cha rangi kwenye gurudumu la rangi ni rangi ya ziada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Motsatsen till en färg på färgcirkeln är en komplementfärg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kabaligtaran ng isang kulay sa color wheel ay isang pantulong na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வண்ண சக்கரத்தில் ஒரு நிறத்திற்கு எதிரானது ஒரு நிரப்பு நிறமாகும்.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สีตรงข้ามของสีบนวงล้อสีคือสีเสริม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 çarkında bir rengin zıttı tamamlayıcı renktir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Протилежністю кольору на колірному колі є додатковий колір</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کلر وہیل پر رنگ کا مخالف ایک تکمیلی رنگ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đối lập với màu trên vòng tròn màu là màu bổ 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1a1e659e1d_0_17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1a1e659e1d_0_17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If you mix complementary colours together you get black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Nëse përzieni ngjyra plotësuese së bashku, do të merrni të zezën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ተጨማሪ ቀለሞችን አንድ ላይ ካዋህዱ ጥቁር ታገኛለህ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إذا قمت بخلط الألوان التكميلية معًا، ستحصل على اللون الأسود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Եթե ​​խառնեք լրացուցիչ գույները, կստանաք սև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barreges colors complementaris, obtindràs el negre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如果将互补色混合在一起，就会得到黑色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Als je complementaire kleuren mengt krijg je zwart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رنگ‌های مکمل را با هم مخلوط کنید، مشکی به دست می‌آید.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vous mélangez des couleurs complémentaires, vous obtenez du noir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Mischt man Komplementärfarben, erhält man Schwarz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 તમે પૂરક રંગોને એકસાથે ભેળવો છો, તો તમને કાળા રંગ મળે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आप पूरक रंगों को एक साथ मिलाते हैं तो आपको काला रंग मिलता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mescoli insieme i colori complementari ottieni il nero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補色を混ぜると黒になる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보색을 섞으면 검정색이 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Ger hûn rengên temamker tevlihev bikin hûn reş digirin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Jika anda mencampurkan warna pelengkap bersama-sama anda akan menjadi hitam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പൂരക നിറങ്ങൾ ഒരുമിച്ച് ചേർത്താൽ കറുപ്പ് ലഭിക്കും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यदि तपाईंले पूरक रंगहरू एकसाथ मिसाउनुभयो भने तपाईं कालो हुनुहुनेछ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که تاسو بشپړونکي رنګونه سره ګډ کړئ نو تاسو تور رنګ ترلاسه کوئ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 você misturar cores complementares, obterá preto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ਜੇਕਰ ਤੁਸੀਂ ਪੂਰਕ ਰੰਗਾਂ ਨੂੰ ਇਕੱਠੇ ਮਿਲਾਉਂਦੇ ਹੋ ਤਾਂ ਤੁਸੀਂ ਕਾਲੇ ਹੋ ਜਾਂਦੇ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Если смешать дополнительные цвета, получится черный.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Ако помешате комплементарне боје, добићете црну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Haddi aad isku dhafto midabyo is kaaba ah waxaad helaysaa madow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mezclas colores complementarios obtienes el negro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Lamun nyampur warna pelengkap babarengan anjeun meunang hideung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Ukichanganya rangi za ziada pamoja unakuwa mweusi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Om man blandar komplementfärger får man svart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pinaghalo mo ang mga pantulong na kulay, makakakuha ka ng itim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நிரப்பு வண்ணங்களை ஒன்றாகக் கலந்தால் கருப்பு கிடைக்கும்.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หากคุณผสมสีเสริมเข้าด้วยกันคุณจะได้สีดำ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Tamamlayıcı renkleri karıştırırsanız siyah elde edersiniz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Якщо змішати додаткові кольори, то отримаємо чорний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اگر آپ تکمیلی رنگوں کو آپس میں ملاتے ہیں تو آپ کالا ہو جاتے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Nếu bạn trộn các màu bổ sung với nhau, bạn sẽ có màu đen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a6780f188a_0_123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0" name="Google Shape;540;ga6780f188a_0_1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Experiment making your own black and greys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Eksperimentoni duke krijuar vetë ngjyrat e zeza dhe gri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የእራስዎን ጥቁር እና ግራጫ ለመሥራት ይሞክሩ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تجربة صنع اللونين الأسود والرمادي بنفسك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Փորձեք ստեղծել ձեր սեփական սև և մոխրագույն գույները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Experimenta creant els teus propis negres i grisos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尝试制作自己的黑色和灰色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Experimenteer met het maken van je eigen zwart- en grijstinten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ساخت رنگ‌های مشکی و خاکستری خودتان را امتحان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Expérimentez en créant vos propres noirs et gris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Experimentieren Sie mit der Herstellung Ihrer eigenen Schwarz- und Grautöne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પોતાના કાળા અને ભૂખરા રંગ બનાવવાનો પ્રયોગ કરો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खुद के काले और भूरे रंग बनाने का प्रयोग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Sperimenta la creazione dei tuoi toni neri e grigi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自分だけの黒とグレーを作ってみよう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검은색과 회색을 직접 만들어 보세요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Biceribînin ku rengên xwe yên reş û gewr çêbikin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Eksperimen membuat hitam dan kelabu anda sendiri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കറുപ്പും ചാരനിറവും സ്വന്തമായി നിർമ്മിക്കാൻ ശ്രമിക്കുക.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कालो र खैरो रंग बनाउने प्रयोग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خپل تور او خړ رنګ جوړولو تجربه وکړئ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Experimente fazer seus próprios tons de preto e cinza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ਕਾਲੇ ਅਤੇ ਸਲੇਟੀ ਰੰਗ ਬਣਾਉਣ ਦਾ ਪ੍ਰਯੋਗ ਕਰੋ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Экспериментируйте с созданием собственных черно-серых оттенков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Експериментишите са прављењем сопствене црне и сиве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Tijaabi inaad samaysato madow iyo cawlan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Experimenta haciendo tus propios negros y grises.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Percobaan nyieun hideung jeung grays sorangan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Jaribu kutengeneza rangi yako mwenyewe nyeusi na kijivu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Experimentera med att göra dina egna svarta och gråa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Eksperimento sa paggawa ng sarili mong itim at kulay abo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சொந்த கருப்பு மற்றும் சாம்பல் நிறங்களை உருவாக்கி பரிசோதனை செய்யுங்கள்.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ทดลองทำสีดำและสีเทาด้วยตัวเอง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Kendi siyah ve grilerinizi yapmayı deneyin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Експериментуйте зі створенням власних чорних та сірих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سیاہ اور سرمئی بنانے کا تجربہ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Thử nghiệm tạo màu đen và xám của riêng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a6780f188a_0_1232: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a6780f188a_0_1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Here's a copy of the colour wheel that I use to help me get accurate colours.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وفيما يلي نسخة من عجلة الألوان التي تستخدم لمساعدتي في الحصول على ألوان دقيقة.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Narito ang isang kopya ng kulay wheel na ginagamit ko na makakatulong sa akin makakuha ng tumpak na mga kulay.</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Hapa ni nakala ya rangi gurudumu kwamba mimi kutumia kunisaidia kupata rangi sahihi.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여기에 내가 정확한 색상을 얻을 내가 도움말을 사용하는 컬러 휠의 사본입니다.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Hier ist eine Kopie des Farbrades, dass ich Hilfe gebrauchen mir genaue Farben zu bekommen.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Halkan nuqul ka mid ah wheel midab aan isticmaalaan si ay caawimaad i heli midabada sax ah.</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这里的色轮的副本，我用它来帮助我得到准确的颜色。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Li vir a copy of dolaba rengan, ku ez ji bo alîkariyê bikar min dest bi rengên rasteqîne ye.</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यहाँ रंग पाङ्ग्रा प्रतिलिपि मलाई सही रंग प्राप्त म मद्दत गर्न प्रयोग गर्ने हो।</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Aqui está uma cópia da roda de cores que eu uso para me ajudar a obter cores precisas.</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1a1e659e1d_0_19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0" name="Google Shape;550;g21a1e659e1d_0_19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混合颜色：绿色 = 黄色 + 青色，蓝紫色 = 青色 + 洋红色，红橙色 = 洋红色 + 黄色，黑色 = 黄色 + 青色 + 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 de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Mischfarben: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 de cores: Verde = Amarelo + ciano, Azul-violeta = Ciano + magenta, Vermelho-laranja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Verde = Amarillo + cian, Azul-violeta = Cian + magenta, Rojo-naranja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a6780f188a_0_141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a6780f188a_0_14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And here are some examples of completed colour wheels that include the grayed-out versions of the colours in the centre.</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وهنا بعض الأمثلة على عجلات اللون أنجزت التي تشمل الإصدارات رمادي من الألوان في المركز.</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At narito ang ilang mga halimbawa ng mga nakumpletong mga gulong ng kulay na isama ang mga kulay-abo-out mga bersyon ng ang mga kulay sa gitna.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Na hapa ni baadhi ya mifano ya magurudumu kukamilika rangi ambayo ni pamoja na kijivu-out matoleo ya rangi katika kituo hicho.</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그리고 여기에 중앙에있는 색의 회색으로 버전을 포함 완료 컬러 휠의 몇 가지 예입니다.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Und hier sind einige Beispiele für abgeschlossene Farbrad, die die ausgegraute Versionen der Farben in der Mitte sind.</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Oo halkan yihiin tusaalooyinka qaarkood ee giraangiraha midabka dhameystirtay in ka mid ah qoraalkii grayed-out of midabo ee xarunta.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这里是完成色轮，其中包括在中心的颜色变灰的版本的一些例子。</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Û li vir hin wergerandî yên wheels color temam ku di nav vê û versiyona krawnetewe-out of the Colors di Navenda in.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र यहाँ केन्द्र मा रंग को खैरो रङ्गको-बाहिर संस्करण समावेश पूरा रंग पाङ्ग्रा केही उदाहरण हुन्।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 aqui estão alguns exemplos de rodas de cor concluídas, que incluem as versões acinzentadas das cores no centro.</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a6780f188a_0_141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3" name="Google Shape;563;ga6780f188a_0_14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900">
                <a:latin typeface="Open Sans"/>
                <a:ea typeface="Open Sans"/>
                <a:cs typeface="Open Sans"/>
                <a:sym typeface="Open Sans"/>
              </a:rPr>
              <a:t>The shades in the middle are not perfect, but that's because everyone is still learning.</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ظلال في منتصف ليست مثالية، ولكن هذا لأن الجميع لا يزال التعلم.</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Ang shades sa gitna ay hindi perpekto, ngunit iyan dahil ang lahat ay pa rin sa pag-aaral.</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vivuli katikati si kamili, lakini ni kwa sababu kila mtu ni bado kujifunza.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중간에 그늘 완벽하지 않지만의 모든 사람들은 아직도 배우고 있기 때문입니다.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Die Schatten in der Mitte sind nicht perfekt, aber das ist, weil jeder ist immer noch lernen.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midabo The dhexe ee aan ku qumman, laakiin in, maxaa yeelay qof walba waxa uu weli barashada.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中间的色调是不完美的，但那是因为大家都还在学习。</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Sîtavên di navîn temam ne, lê ji bo ku ji ber her kesî hîn jî hîn.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बीचमा मा रंग सिद्ध छैनन्, तर कारण सबैलाई अझै पनि सिक्दै छ।</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Os tons no meio não são perfeitos, mas isso é porque todo mundo ainda está aprendendo.</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Notice that all around the outside of the paper are little test marks.</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لاحظ أنه في جميع أنحاء خارج ورقة هي علامات اختبار قليلا.</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Notice na ang lahat sa palibot ng labas ng papel ay maliit markang pang test.</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Taarifa kwamba pande zote nje ya karatasi ni kidogo mtihani alama.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종이의 외부 주변의 모든 작은 테스트 마크 알 수 있습니다.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Beachten Sie, dass alle um die Außenseite des Papiers sind wenig Prüfzeichen.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Notice oo dhan ku wareegsan ka baxsan warqad ay yihiin calaamadaha imtixaanka yar.</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请注意，周围所有的纸外的小测试标记。</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Notice, ku hemû li dora derve ya di rojnameya marks test kêm in.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कागज को बाहिर वरिपरि सबै साना परीक्षण चिह्न हो भनेर सूचना।</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Note que todo o fora do papel são pequenas marcas de teste.</a:t>
            </a:r>
            <a:endParaRPr sz="900">
              <a:latin typeface="Open Sans"/>
              <a:ea typeface="Open Sans"/>
              <a:cs typeface="Open Sans"/>
              <a:sym typeface="Open Sans"/>
            </a:endParaRPr>
          </a:p>
          <a:p>
            <a:pPr indent="0" lvl="0" marL="0" rtl="0" algn="l">
              <a:lnSpc>
                <a:spcPct val="115000"/>
              </a:lnSpc>
              <a:spcBef>
                <a:spcPts val="0"/>
              </a:spcBef>
              <a:spcAft>
                <a:spcPts val="0"/>
              </a:spcAft>
              <a:buNone/>
            </a:pPr>
            <a:r>
              <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b="1" lang="en" sz="900">
                <a:latin typeface="Open Sans"/>
                <a:ea typeface="Open Sans"/>
                <a:cs typeface="Open Sans"/>
                <a:sym typeface="Open Sans"/>
              </a:rPr>
              <a:t>I always like to test my paint before putting it down onto the paper.</a:t>
            </a:r>
            <a:endParaRPr b="1"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أحب دائما لاختبار الطلاء بلدي قبل وضعه أسفل على ورقة.</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Ko laging tulad ng upang subukan ang aking pintura bago paglagay ito pababa papunta sa papel.</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Mimi daima kama mtihani rangi yangu kabla ya kuweka chini kwenye karatasi.</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난 항상 같은 용지에 내려 놓기 전에 내 페인트를 테스트합니다.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Ich habe immer gerne meine Farbe testen, bevor sie nach unten auf das Papier zu bringen.</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Waxaan mar walba sida ay u tijaabiso aan rinjiga ka hor inta xaqiro gal warqada.</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我总是喜欢把它放下到纸张上之前测试我的油漆。</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Ez her tim wekî ji bo ceribandinê paint min berî xiste xwarê û li ser kaxiz.</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म कागज मा यो तल राख्दै अघि मेरो रंग परीक्षण गर्न सधैं जस्तै।</a:t>
            </a:r>
            <a:endParaRPr sz="900">
              <a:latin typeface="Open Sans"/>
              <a:ea typeface="Open Sans"/>
              <a:cs typeface="Open Sans"/>
              <a:sym typeface="Open Sans"/>
            </a:endParaRPr>
          </a:p>
          <a:p>
            <a:pPr indent="0" lvl="0" marL="0" rtl="0" algn="l">
              <a:lnSpc>
                <a:spcPct val="115000"/>
              </a:lnSpc>
              <a:spcBef>
                <a:spcPts val="0"/>
              </a:spcBef>
              <a:spcAft>
                <a:spcPts val="0"/>
              </a:spcAft>
              <a:buNone/>
            </a:pPr>
            <a:r>
              <a:rPr lang="en" sz="900">
                <a:latin typeface="Open Sans"/>
                <a:ea typeface="Open Sans"/>
                <a:cs typeface="Open Sans"/>
                <a:sym typeface="Open Sans"/>
              </a:rPr>
              <a:t>Eu sempre gosto de testar a minha pintura antes de colocá-lo para baixo para o papel.</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14e99ec084c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69" name="Google Shape;569;g14e99ec08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f657af1e74_0_3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f657af1e74_0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17b4d15752d_0_2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17b4d15752d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Basic watercolour techniques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Teknikat bazë të bojës me bojëra uji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መሰረታዊ የውሃ ቀለም ዘዴዎች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تقنيات الألوان المائية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Ջրաներկի հիմնական տեխնիկա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Tècniques bàsiques d'aquarel·la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水彩画基本技法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Basis aquareltechnieken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تکنیک‌های پایه آبرنگ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Techniques de base de l'aquarelle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Grundlegende Aquarelltechniken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મૂળભૂત વોટરકલર તકનીકો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बुनियादी जल रंग तकनीकें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Tecniche di base dell'acquerello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水彩画の基本テクニック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기본 수채화 기법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Teknîkên bingehîn ên boyaxkirina bi avî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Teknik asas cat air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അടിസ്ഥാന വാട്ടർ കളർ ടെക്നിക്കുകൾ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आधारभूत पानी रंग प्रविधिहरू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کولو اساسي تخنیکونه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Técnicas básicas de aquarela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ਪਾਣੀ ਦੇ ਰੰਗਾਂ ਦੀਆਂ ਮੁੱਢਲੀਆਂ ਤਕਨੀਕਾਂ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Базовые техники акварели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Основне технике акварела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Farsamooyinka midabka biyaha aasaasiga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Técnicas básicas de acuarela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Téhnik cat cai dasar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Mbinu za msingi za rangi ya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Grundläggande akvarelltekniker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pangunahing pamamaraan ng watercolor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அடிப்படை நீர் வண்ண நுட்பங்கள்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เทคนิคสีน้ำขั้นพื้นฐาน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Temel suluboya teknikleri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Основні техніки акварельного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پانی کے رنگ کی بنیادی تکنیک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Kỹ thuật màu nước cơ bản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4945cef40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34945cef40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Please hand in your finished Depth 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Ju lutemi dorëzoni Vizatimën e Thellësisë të përfunduar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እባክህ የተጠናቀቀውን የጥልቀት ስእልህን አስረክብ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يرجى تسليم الرسم العميق النهائي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Խնդրում ենք հանձնել ձեր ավարտված խորության նկարը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us plau, entregueu el vostre dibuix de profunditat acabat.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请提交你完成的深度图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Lever uw voltooide dieptetekening in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لطفا نقشه عمق تکمیل شده خود را تحویل دهید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Veuillez remettre votre dessin de profondeur terminé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Bitte geben Sie Ihre fertige Tiefenzeichnung ab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કૃપા કરીને તમારું પૂર્ણ થયેલ ડેપ્થ ડ્રોઇંગ સોંપો.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कृपया अपना तैयार गहराई चित्र जमा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 prega di consegnare il disegno di profondità completato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完成した深度図面を提出してください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완성된 심도 도면을 제출해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kerema xwe Nexşeya Kûrahiya xwe ya qedandî radest bikin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Sila serahkan Lukisan Kedalaman anda yang telah siap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പൂർത്തിയാക്കിയ ഡെപ്ത് ഡ്രോയിംഗ് ദയവായി കൈമാറുക.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कृपया आफ्नो समाप्त भएको डेप्थ ड्रइङ बुझाउनुहोस्।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مهرباني وکړئ خپل بشپړ شوی ژوروالی انځور وسپارئ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 favor, entregue seu Desenho de Profundidade finalizado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ਕਿਰਪਾ ਕਰਕੇ ਆਪਣੀ ਮੁਕੰਮਲ ਹੋਈ ਡੂੰਘਾਈ ਵਾਲੀ ਡਰਾਇੰਗ ਸੌਂਪ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Пожалуйста, сдайте ваш готовый рисунок глубины.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Молимо вас да предате свој завршени цртеж дубине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Fadlan dhiib Sawirka Qoto-dheeraada ee dhammaatay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Por favor, entregue su dibujo de profundidad terminado.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Punten serahkeun Gambar Jerona anjeun parantos réngsé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Tafadhali toa Mchoro wako wa Kina uliokamilika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Vänligen lämna in din färdiga djupritning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Mangyaring ibigay ang iyong natapos na Depth Drawing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முடிக்கப்பட்ட ஆழ வரைபடத்தை ஒப்படைக்கவும்.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กรุณาส่งแบบร่างความลึกที่เสร็จสมบูรณ์ของคุณ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Lütfen tamamlanmış Derinlik Çiziminizi teslim edin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Будь ласка, здайте ваш готовий креслення глибини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براہ کرم اپنی مکمل گہرائی کی ڈرائنگ میں ہاتھ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Vui lòng nộp Bản vẽ chi tiết đã hoàn thành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17b4d15752d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17b4d15752d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Basic watercolour techniques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Teknikat bazë të bojës me bojëra uji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መሰረታዊ የውሃ ቀለም ዘዴዎች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تقنيات الألوان المائية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Ջրաներկի հիմնական տեխնիկա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Tècniques bàsiques d'aquarel·la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水彩画基本技法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Basis aquareltechnieken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تکنیک‌های پایه آبرنگ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Techniques de base de l'aquarelle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Grundlegende Aquarelltechniken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મૂળભૂત વોટરકલર તકનીકો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बुनियादी जल रंग तकनीकें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Tecniche di base dell'acquerello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水彩画の基本テクニック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기본 수채화 기법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Teknîkên bingehîn ên boyaxkirina bi avî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Teknik asas cat air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അടിസ്ഥാന വാട്ടർ കളർ ടെക്നിക്കുകൾ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आधारभूत पानी रंग प्रविधिहरू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اوبو رنګ کولو اساسي تخنیکونه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Técnicas básicas de aquarela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ਪਾਣੀ ਦੇ ਰੰਗਾਂ ਦੀਆਂ ਮੁੱਢਲੀਆਂ ਤਕਨੀਕਾਂ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Базовые техники акварели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Основне технике акварела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Farsamooyinka midabka biyaha aasaasiga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Técnicas básicas de acuarela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Téhnik cat cai dasar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Mbinu za msingi za rangi ya maji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Grundläggande akvarelltekniker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Mga pangunahing pamamaraan ng watercolor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அடிப்படை நீர் வண்ண நுட்பங்கள்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เทคนิคสีน้ำขั้นพื้นฐาน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Temel suluboya teknikleri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Основні техніки акварельного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پانی کے رنگ کی بنیادی تکنیک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Kỹ thuật màu nước cơ bản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25b22123998_0_1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25b22123998_0_1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10/25/2025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we are going to continue to paint our colours wheels and learn how to mix our own greys from primary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do të vazhdojmë të pikturojmë rrotat tona të ngjyrave dhe do të mësojmë se si t'i përziejmë ngjyrat tona gri nga ngjyrat parësore.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ቀለሞቻችንን ዊልስ መቀባት እንቀጥላለን እና የራሳችንን ግራጫዎች ከዋና ቀለሞች እንዴት መቀላቀል እንደምንችል እንማራለን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سنستمر في رسم عجلات الألوان الخاصة بنا ونتعلم كيفية مزج اللون الرمادي الخاص بنا من الألوان الأساسية.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մենք շարունակելու ենք նկարել մեր գույների անիվները և սովորելու ենք, թե ինչպես խառնել մեր սեփական մոխրագույնները հիմնական գույներից։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continuarem pintant els nostres cercles de colors i aprendrem a barrejar els nostres propis grisos a partir de colors primaris.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今天我们将继续绘制我们的色轮并学习如何从原色中混合出我们自己的灰色。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gaan we verder met het schilderen van de kleurencirkel en leren we hoe we onze eigen grijstinten kunnen mengen uit primaire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قصد داریم به رنگ‌آمیزی چرخ‌های رنگی‌مان ادامه دهیم و یاد بگیریم که چگونه خاکستری‌های خودمان را از رنگ‌های اصلی ترکیب کنیم.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nous allons continuer à peindre nos roues chromatiques et apprendre à mélanger nos propres gris à partir de couleurs primaires.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werden wir weiterhin unsere Farbräder bemalen und lernen, wie wir aus Primärfarben unsere eigenen Grautöne mischen.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આપણે આપણા કલર વ્હીલ્સને રંગવાનું ચાલુ રાખીશું અને પ્રાથમિક રંગોમાંથી આપણા પોતાના ગ્રે રંગને કેવી રીતે મિશ્રિત કરવા તે શીખીશું.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हम अपने रंग चक्रों को रंगना जारी रखेंगे और सीखेंगे कि प्राथमिक रंगों से अपने स्वयं के ग्रे रंगों को कैसे मिलाया जाए।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continueremo a dipingere le nostre ruote dei colori e impareremo come mescolare i nostri grigi partendo dai colori primari.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今日は、引き続きカラーホイールを描き、原色から独自のグレーを混ぜる方法を学びます。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색상환을 계속해서 칠하고 기본색에서 회색을 혼합하는 방법을 알아보겠습니다.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em ê berdewam bikin bi boyaxkirina çerxên rengên xwe û fêr bibin ka meriv çawa rengên gewr ên xwe ji rengên seretayî tevlihev dike.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kita akan terus melukis roda warna kita dan belajar cara mencampurkan kelabu kita sendiri daripada warna asas.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നമ്മൾ കളർ വീലുകൾ പെയിന്റ് ചെയ്യുന്നത് തുടരുകയും പ്രാഥമിക നിറങ്ങളിൽ നിന്ന് നമ്മുടെ സ്വന്തം ഗ്രേ നിറങ്ങൾ എങ്ങനെ മിക്സ് ചെയ്യാമെന്ന് പഠിക്കുകയും ചെയ്യും.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हामी हाम्रा रङका पाङ्ग्राहरू रंगाउने काम जारी राख्नेछौं र प्राथमिक रङहरूबाट आफ्नै खैरो रङहरू कसरी मिसाउने भनेर सिक्नेछौं।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موږ به د خپلو رنګونو څرخونو رنګولو ته دوام ورکړو او زده کوو چې څنګه خپل خړ رنګونه د لومړني رنګونو څخه مخلوط کړو.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vamos continuar pintando nossas rodas de cores e aprender como misturar nossos próprios tons de cinza a partir das cores primárias.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ਅਸੀਂ ਆਪਣੇ ਰੰਗਾਂ ਦੇ ਪਹੀਏ ਪੇਂਟ ਕਰਨਾ ਜਾਰੀ ਰੱਖਾਂਗੇ ਅਤੇ ਸਿੱਖਾਂਗੇ ਕਿ ਆਪਣੇ ਸਲੇਟੀ ਰੰਗਾਂ ਨੂੰ ਪ੍ਰਾਇਮਰੀ ਰੰਗਾਂ ਤੋਂ ਕਿਵੇਂ ਮਿਲਾਉਣਾ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мы продолжим рисовать цветовые круги и научимся смешивать оттенки серого из основных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ћемо наставити да сликамо наше кругове боја и учимо како да мешамо сопствене сиве од основних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waxaan sii wadi doonaa rinjiyeynta midabadayada giraangiraha oo aan barano sida loo isku daro midabkeena cawlan.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vamos a continuar pintando nuestras ruedas de colores y aprender a mezclar nuestros propios grises a partir de colores primarios.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ieu kami bakal neruskeun cet roda warna urang jeung diajar kumaha carana nyampur abu urang sorangan tina kelir primér.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tutaendelea kupaka rangi magurudumu yetu na kujifunza jinsi ya kuchanganya mvi zetu wenyewe kutoka kwa rangi za msingi.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ska vi fortsätta måla våra färgcirklar och lära oss hur man blandar våra egna gråtoner från primärfärger.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magpapatuloy kaming magpinta ng aming mga kulay na gulong at matutunan kung paano paghaluin ang aming sariling mga kulay abo mula sa mga pangunahing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நாம் தொடர்ந்து நமது வண்ணச் சக்கரங்களை வரைவோம், மேலும் முதன்மை வண்ணங்களிலிருந்து நமது சொந்த சாம்பல் நிறங்களை எவ்வாறு கலப்பது என்பதைக் கற்றுக்கொள்வோம்.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วันนี้เราจะมาเรียนรู้การระบายสีตามวงล้อสีและวิธีผสมสีเทาจากสีหลักด้วยตัวเอง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renk çarklarımızı boyamaya devam edeceğiz ve ana renklerden kendi gri tonlarımızı nasıl karıştıracağımızı öğreneceğiz.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ми продовжимо малювати наші кольорові круги та навчимося змішувати власні сірі відтінки з основних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ہم اپنے رنگوں کے پہیوں کو پینٹ کرنا جاری رکھیں گے اور یہ سیکھیں گے کہ بنیادی رنگوں سے اپنے گرے کو کیسے ملایا جائے۔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chúng ta sẽ tiếp tục tô màu trên bánh xe màu sắc và học cách pha màu xám từ các màu cơ bản.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22a967b472a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22a967b472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Mixing colours: Green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Përzierja e ngjyrave: Jeshile = e verdhë + cian, Blu-vjollcë = cian + magenta, E kuqe-portokalli = magenta + e verdhë, E zezë = e verdhë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ቀለሞች መቀላቀል፡ አረንጓዴ = ቢጫ + ሲያን፣ ሰማያዊ-ቫዮሌት = ሲያን + ማጌንታ፣ ቀይ-ብርቱካንማ = ማጌንታ + ቢጫ፣ ጥቁር = ቢጫ + ሲያን + ማጌንታ</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مزج الألوان: الأخضر = أصفر + سماوي، الأزرق البنفسجي = سماوي + أرجواني، الأحمر البرتقالي = أرجواني + أصفر، الأسود = أصفر + سماوي + أرجواني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Գույների խառնուրդ՝ Կանաչ = դեղին + երկնագույն, Կապույտ-մանուշակագույն = երկնագույն + մանուշակագույն, Կարմիր-նարնջագույն = մանուշակագույն + դեղին, Սև = դեղին + երկնագույն + մանուշակագույն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Barreja de colors: Verd = Groc + cian, Blau-violeta = Cian + magenta, Vermell-taronja = Magenta + groc, Negre = Groc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混合颜色：绿色 = 黄色 + 青色，蓝紫色 = 青色 + 洋红色，红橙色 = 洋红色 + 黄色，黑色 = 黄色 + 青色 + 洋红色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Mengkleuren: Groen = Geel + cyaan, Blauw-violet = Cyaan + magenta, Rood-oranje = Magenta + geel, Zwart = Geel + cyaan + magenta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ترکیب رنگ‌ها: سبز = زرد + فیروزه‌ای، آبی-بنفش = فیروزه‌ای + سرخابی، قرمز-نارنجی = سرخابی + زرد، مشکی = زرد + فیروزه‌ای + سرخابی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Mélange de couleurs : Vert = Jaune + cyan, Bleu-violet = Cyan + magenta, Rouge-orange = Magenta + jaune, Noir = Jaune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Mischfarben: Grün = Gelb + Cyan, Blauviolett = Cyan + Magenta, Rotorange = Magenta + Gelb, Schwarz = Gelb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રંગોનું મિશ્રણ: લીલો = પીળો + વાદળી, વાદળી-વાયોલેટ = વાદળી + મેજેન્ટા, લાલ-નારંગી = મેજેન્ટા + પીળો, કાળો = પીળો + વાદળી + મેજેન્ટા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 का मिश्रण: हरा = पीला + सियान, नीला-बैंगनी = सियान + मैजेंटा, लाल-नारंगी = मैजेंटा + पीला, काला = पीला + सियान + मैजेंटा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Miscelazione dei colori: Verde = Giallo + ciano, Blu-viola = ciano + magenta, Rosso-arancio = magenta + giallo, Nero = Giallo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色の混合：緑 = 黄色 + シアン、青紫 = シアン + マゼンタ、赤オレンジ = マゼンタ + 黄色、黒 = 黄色 + シアン + マゼンタ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 혼합: 녹색 = 노랑 + 청록색, 청자색 = 청록색 + 자홍색, 빨강-주황색 = 자홍색 + 노랑색, 검정 = 노랑 + 청록색 + 자홍색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Têkelkirina rengan: Kesk = Zer + şîn, Şîn-binefşî = şîn + magenta, Sor-porteqalî = magenta + zer, Reş = Zer + şîn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Hijau = Kuning + cyan, Biru-ungu = Cyan + magenta, Merah-oren = Magenta + kuning, Hitam = Kuning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നിറങ്ങളുടെ മിശ്രിതം: പച്ച = മഞ്ഞ + സിയാൻ, നീല-വയലറ്റ് = സിയാൻ + മജന്ത, ചുവപ്പ്-ഓറഞ്ച് = മജന്ത + മഞ്ഞ, കറുപ്പ് = മഞ്ഞ + സിയാൻ + മജന്ത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रंगहरू मिसाउने: हरियो = पहेंलो + सियान, नीलो-बैजनी = सियान + म्याजेन्टा, रातो-सुन्तला = म्याजेन्टा + पहेंलो, कालो = पहेंलो + सियान + म्याजेन्टा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رنګونو مخلوط کول: شنه = ژیړ + نیلي، نیلي-بنفشي = نیلي + نارنجي، سور-نارنجي = نیلي + ژیړ، تور = ژیړ + نیلي + نیلي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Mistura de cores: Verde = Amarelo + ciano, Azul-violeta = Ciano + magenta, Vermelho-laranja = Magenta + amarelo, Preto = Amarelo + ciano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ਦਾ ਮਿਸ਼ਰਣ: ਹਰਾ = ਪੀਲਾ + ਨੀਲਾ, ਨੀਲਾ-ਜਾਮਨੀ = ਨੀਲਾ + ਮੈਜੈਂਟਾ, ਲਾਲ-ਸੰਤਰੀ = ਮੈਜੈਂਟਾ + ਪੀਲਾ, ਕਾਲਾ = ਪੀਲਾ + ਨੀਲਾ + ਮੈਜੈਂਟਾ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Мешање боја: Зелена = жута + цијан, Плаво-љубичаста = цијан + магента, Црвено-наранџаста = магента + жута, Црна = жута + цијан + магента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isku dhafka ah: Cagaar = Jaalle + cyan, buluug-violet = Cyan + magenta, Casaan-orange = Magenta + huruud ah, Madow = Jaalle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Mezcla de colores: Verde = Amarillo + cian, Azul-violeta = Cian + magenta, Rojo-naranja = Magenta + amarillo, Negro = Amarillo + cian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campuran: Héjo = Konéng + cyan, Biru-Violet = Cyan + magénta, Beureum-oranyeu = Magénta + koneng, Hideung = Konéng + cyan + magénta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zinazochanganya: Kijani = Njano + cyan, Bluu-violet = Cyan + magenta, Nyekundu-machungwa = Magenta + manjano, Nyeusi = Njano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Blandfärger: Grön = Gul + cyan, Blåviolett = Cyan + magenta, Rödorange = Magenta + gul, Svart = Gul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Paghahalo ng mga kulay: Berde = Yellow + cyan, Blue-violet = Cyan + magenta, Red-orange = Magenta + yellow, Black = Yellow + cyan + magenta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கலப்பு நிறங்கள்: பச்சை = மஞ்சள் + சியான், நீலம்-ஊதா = சியான் + மெஜந்தா, சிவப்பு-ஆரஞ்சு = மெஜந்தா + மஞ்சள், கருப்பு = மஞ்சள் + சியான் + மெஜந்தா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การผสมสี: สีเขียว = เหลือง + น้ำเงินเขียว, สีน้ำเงินม่วง = น้ำเงินเขียว + แดงอมม่วง, สีแดงส้ม = แดงอมม่วง + เหลือง, สีดำ = เหลือง + น้ำเงินเขียว + แดงอมม่วง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Renklerin karıştırılması: Yeşil = Sarı + camgöbeği, Mavi-mor = Camgöbeği + macenta, Kırmızı-turuncu = Macenta + sarı, Siyah = Sarı + camgöbeği + macenta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مکسنگ رنگ: سبز = پیلا + سیان، بلیو-وائلٹ = سیان + میجنٹا، سرخ اورنج = میجنٹا + پیلا، سیاہ = پیلا + سیان + میجنٹا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Pha trộn màu sắc: Xanh lá cây = Vàng + lục lam, Xanh lam tím = Lục lam + đỏ tươi, Đỏ cam = Đỏ tươi + vàng, Đen = Vàng + lục lam + đỏ tươi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295538a335c_2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295538a335c_2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Ask your teacher to take a photo of your work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Kërkoji mësuesit/mësueses të të bëjë një foto të punës tënde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የስራዎን ፎቶ እንዲያነሳ አስተማሪዎን ይጠይቁ</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اطلب من معلمك أن يلتقط صورة لعملك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Խնդրեք ձեր ուսուցչին լուսանկարել ձեր աշխատանքը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Demana al teu professor/a que faci una foto de la teva feina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让你的老师给你的作品拍照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Vraag je leraar om een ​​foto van je werk te maken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از معلمتان بخواهید از کارتان عکس بگیرد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Demandez à votre professeur de prendre une photo de votre travail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Bitten Sie Ihren Lehrer, ein Foto Ihrer Arbeit zu machen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શિક્ષકને તમારા કામનો ફોટો લેવા કહો.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शिक्षक से अपने काम की तस्वीर लेने के लिए कहें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Chiedi al tuo insegnante di scattare una foto del tuo lavoro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先生にあなたの作品の写真を撮ってもらいましょう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선생님께 당신의 작품 사진을 찍어달라고 부탁하세요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Ji mamosteyê/a xwe bixwaze ku wêneyekî xebata te bigire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Minta guru anda mengambil gambar kerja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ജോലിയുടെ ഒരു ഫോട്ടോ എടുക്കാൻ അധ്യാപകനോട് ആവശ്യപ്പെടുക.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आफ्नो शिक्षकलाई आफ्नो कामको फोटो खिच्न भन्नुहोस्।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له خپل ښوونکي څخه وغواړئ چې ستاسو د کار عکس واخلي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Peça ao seu professor para tirar uma foto do seu trabalho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ਅਧਿਆਪਕ ਨੂੰ ਆਪਣੇ ਕੰਮ ਦੀ ਫੋਟੋ ਖਿੱਚਣ ਲਈ ਕਹੋ।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Попросите учителя сфотографировать вашу работу.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Замолите наставника да вам фотографише рад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Weydii macalinkaaga inuu sawir ka qaado shaqadaada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Pídele a tu profesor que tome una foto de tu trabajo.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Tanya guru anjeun nyandak poto karya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Mwambie mwalimu wako apige picha ya kazi yako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 din lärare att ta ett foto på ditt arbete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Hilingin sa iyong guro na kumuha ng larawan ng iyong 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ஆசிரியரிடம் உங்கள் வேலையைப் புகைப்படம் எடுக்கச் சொல்லுங்கள்.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ขอให้ครูถ่ายรูปงานของคุณ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Öğretmeninizden çalışmanızın fotoğrafını çekmesini isteyin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Попросіть свого вчителя сфотографувати вашу роботу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اپنے استاد سے اپنے کام کی تصویر لینے کو کہیں۔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Yêu cầu giáo viên chụp ảnh bài làm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25b22123998_0_3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25b22123998_0_3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Wait for clean up time! Dump your water in the sink closest to the door. Stack your containers next to the sink. Do not clean out your palette. You will add water and use it again tomorrow. Fold your booklet open and stack it on top of your palette to dry. Put your palette and booklet away inside your cubby. Is your cubby full? Give me your old portrait and depth drawing booklets to 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Prit kohën e pastrimit! Hidhe ujin në lavamanin më afër derës. Vendos enët pranë lavamanit. Mos e pastro paletën. Do të shtosh ujë dhe do ta përdorësh përsëri nesër. Palose broshurën dhe vendose sipër paletës që të thahet. Vendos paletën dhe broshurën brenda dollapit tënd. A është dollapi plot? Më jep broshurat e vjetra të portreteve dhe vizatimeve të thellësisë për t'i ricikluar!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የጽዳት ጊዜ ይጠብቁ! ውሃዎን ወደ በሩ በጣም ቅርብ በሆነ ገንዳ ውስጥ ይጥሉት። መያዣዎችዎን ከመታጠቢያ ገንዳው አጠገብ ያከማቹ። ቤተ-ስዕልዎን አያጽዱ። ውሃ ጨምረህ ነገ እንደገና ትጠቀማለህ። ቡክሌቱን አጣጥፈው እንዲደርቅ ከፓልቴልዎ ላይ ይክሉት። ቤተ-ስዕልዎን እና ቡክሌትዎን በኩቢዎ ውስጥ ያስቀምጡ። የእርስዎ ኩቢ ሞልቷል? እንደገና ጥቅም ላይ ለማዋል የድሮውን የቁም እና ጥልቀት ሥዕል ቡክሌቶችን ስጠኝ!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انتظر وقت التنظيف! صبّ الماء في الحوض الأقرب إلى الباب. رتّب أوعية الرسم بجانب الحوض. لا تنظّف لوحتك، ستضيف الماء وتستخدمه غدًا. اطوِ كُتيّبك وافتحه وضعْه فوق لوحتك ليجف. ضع لوحتك وكُتيّبك في خزانتك. هل خزانتك ممتلئة؟ أعطني كُتيّبات رسم البورتريه والرسم العميق القديمة لإعادة تدويرها!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Սպասեք մաքրման ժամանակին։ Ջուրը լցրեք դռանը ամենամոտ լվացարանի մեջ։ Տարաները դասավորեք լվացարանի կողքին։ Մի՛ մաքրեք ձեր պալիտրաը։ Դուք ջուր կավելացնեք և այն կրկին կօգտագործեք վաղը։ Բացեք ձեր գրքույկը և դասավորեք այն պալիտրաի վրա, որպեսզի չորանա։ Պալիտրաը և գրքույկը դրեք ձեր պահեստային տարածքում։ Ձեր պահեստային տարածքը լի՞ է։ Տվեք ինձ ձեր հին դիմանկարների և խորության նկարների գրքույկները վերամշակելու համար։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Espereu que arribi l'hora de netejar! Aboqueu l'aigua a la pica més propera a la porta. Apileu els recipients al costat de la pica. No buideu la paleta. Hi afegireu aigua i la tornareu a utilitzar demà. Obriu el fullet i apileu-lo a sobre de la paleta perquè s'assequi. Guardeu la paleta i el fullet dins del vostre armari. El vostre armari està ple? Doneu-me els vostres vells fullets de retrats i dibuix de profunditat per reciclar-los!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等待清理时间！把水倒进离门最近的水槽。把容器堆放在水槽旁边。不要清洗调色板。明天加水再用。把小册子折开，叠放在调色板上晾干。把调色板和小册子放进你的储物柜里。你的储物柜满了吗？把你的旧肖像画和深度画册给我，让我回收利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Wacht tot het tijd is om op te ruimen! Gooi je water in de gootsteen die het dichtst bij de deur staat. Zet je bakjes naast de gootsteen. Maak je palet niet schoon. Je vult het met water en gebruikt het morgen weer. Vouw je boekje open en leg het op je palet om te drogen. Berg je palet en boekje op in je opbergvak. Is je opbergvak vol? Geef me je oude portret- en dieptetekenboekjes om te recyclen!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صبر کن تا وقت تمیزکاری برسد! آب را در سینک نزدیک به در بریز. ظرف‌هایت را کنار سینک بچین. پالت را تمیز نکن. فردا دوباره آب اضافه می‌کنی و از آن استفاده می‌کنی. دفترچه‌ات را تا بزن و روی پالت بچین تا خشک شود. پالت و دفترچه‌ات را داخل کمدت بگذار. آیا کمدت پر شده است؟ دفترچه‌های نقاشی پرتره و عمق قدیمی‌ات را بده تا بازیافت کنم!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Attendez l'heure du rangement ! Videz votre eau dans l'évier le plus proche de la porte. Empilez vos récipients près de l'évier. Ne nettoyez pas votre palette. Vous ajouterez de l'eau et la réutiliserez demain. Dépliez votre livret et empilez-le sur votre palette pour le faire sécher. Rangez votre palette et votre livret dans votre casier. Votre casier est plein ? Donnez-moi vos vieux livrets de portraits et de dessins en profondeur pour que je les recycle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Warte auf die Aufräumzeit! Schütte das Wasser in das Waschbecken neben der Tür. Stapele deine Behälter neben dem Waschbecken. Reinige deine Palette nicht. Du wirst Wasser hinzufügen und sie morgen wieder verwenden. Falte dein Heft auf und lege es zum Trocknen auf deine Palette. Lege Palette und Heft in dein Fach. Ist dein Fach voll? Gib mir deine alten Porträt- und Tiefenzeichnungshefte zum Recyceln!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સફાઈ સમયની રાહ જુઓ! તમારા પાણીને દરવાજાની સૌથી નજીકના સિંકમાં નાખો. સિંકની બાજુમાં તમારા કન્ટેનર મૂકો. તમારા પેલેટને સાફ કરશો નહીં. તમે પાણી ઉમેરશો અને કાલે ફરીથી તેનો ઉપયોગ કરશો. તમારી પુસ્તિકાને ખોલીને ગડી નાખો અને તેને તમારા પેલેટની ઉપર સૂકવવા માટે મૂકો. તમારા પેલેટ અને પુસ્તિકાને તમારા ક્યુબીની અંદર મૂકો. શું તમારું ક્યુબી ભરાઈ ગયું છે? મને તમારા જૂના પોટ્રેટ અને ડેપ્થ ડ્રોઇંગ પુસ્તિકાઓ રિસાયકલ કરવા માટે આપો!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सफाई के समय का इंतज़ार करो! अपना पानी दरवाज़े के पास वाले सिंक में डाल दो। अपने बर्तन सिंक के पास रख दो। अपने पैलेट को साफ़ मत करो। तुम पानी डालोगे और कल फिर इस्तेमाल करोगे। अपनी पुस्तिका को मोड़ो और उसे पैलेट के ऊपर सूखने के लिए रख दो। अपने पैलेट और पुस्तिका को अपने क्यूबी में रख दो। क्या तुम्हारा क्यूबी भर गया है? मुझे अपनी पुरानी पोर्ट्रेट और डेप्थ ड्रॉइंग पुस्तिकाएँ रीसायकल करने के लिए दे 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Aspetta che sia ora di pulire! Versa l'acqua nel lavandino più vicino alla porta. Metti i contenitori accanto al lavandino. Non pulire la tavolozza. Aggiungerai acqua e la riutilizzerai domani. Apri il libretto e impilalo sulla tavolozza per farlo asciugare. Riponi tavolozza e libretto nel tuo scompartimento. Il tuo scompartimento è pieno? Dammi i tuoi vecchi libretti di ritratti e disegni di profondità da riciclare!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片付けの時間まで待ちましょう！水はドアに一番近いシンクに捨てましょう。容器はシンクの横に重ねて置いてください。パレットは洗わないでください。明日また水を足して使います。小冊子は折りたたんでパレットの上に重ね、乾かしましょう。パレットと小冊子は収納棚にしまっておきましょう。収納棚がいっぱいですか？古くなった肖像画やデッサン用の小冊子をリサイクルに出しますので、ぜひお持ち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정리할 시간까지 기다려요! 문에서 가장 가까운 싱크대에 물을 버리세요. 용기는 싱크대 옆에 쌓아 두세요. 팔레트는 비우지 마세요. 물은 내일 다시 넣어서 사용해야 하니까요. 책자를 펼쳐 팔레트 위에 쌓아 말리세요. 팔레트와 책자는 수납장에 넣어 두세요. 수납장이 가득 찼나요? 오래된 초상화와 심도 드로잉 책자를 재활용해 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Li benda dema paqijkirinê bisekinin! Ava xwe berdin nav lavaboyê ya herî nêzîkî derî. Qutîyên xwe li kêleka lavaboyê rêz bikin. Paleta xwe paqij nekin. Hûn ê avê lê zêde bikin û sibê dîsa bikar bînin. Deftera xwe vekin û li ser paleta xwe rêz bikin da ku hişk bibe. Palet û deftera xwe têxin nav qutiya xwe ya razanê. Qefesa we tijî ye? Defterên portre û xêzkirina kûrahiyê yên kevin bidin min ku ez ji nû ve bikar bînim!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Tunggu masa pembersihan! Buang air anda di sinki yang paling hampir dengan pintu. Susun bekas anda di sebelah sinki. Jangan bersihkan palet anda. Anda akan menambah air dan menggunakannya semula esok. Lipat buku kecil anda dan susunkannya di atas palet anda untuk kering. Letakkan palet dan buku kecil anda di dalam cubby anda. Adakah cubby anda penuh? Berikan saya potret lama anda dan buku kecil lukisan mendalam untuk dikitar semula!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വൃത്തിയാക്കൽ സമയത്തിനായി കാത്തിരിക്കുക! വാതിലിനടുത്തുള്ള സിങ്കിൽ വെള്ളം ഒഴിക്കുക. സിങ്കിനടുത്തായി നിങ്ങളുടെ പാത്രങ്ങൾ അടുക്കി വയ്ക്കുക. നിങ്ങളുടെ പാലറ്റ് വൃത്തിയാക്കരുത്. നിങ്ങൾ വെള്ളം ചേർത്ത് നാളെ വീണ്ടും ഉപയോഗിക്കും. നിങ്ങളുടെ ബുക്ക്‌ലെറ്റ് മടക്കി ഉണക്കാൻ പാലറ്റിന് മുകളിൽ അടുക്കി വയ്ക്കുക. നിങ്ങളുടെ പാലറ്റും ബുക്ക്‌ലെറ്റും നിങ്ങളുടെ ക്യൂബിക്കുള്ളിൽ വയ്ക്കുക. നിങ്ങളുടെ ക്യൂബി നിറഞ്ഞിട്ടുണ്ടോ? പുനരുപയോഗത്തിനായി നിങ്ങളുടെ പഴയ പോർട്രെയ്റ്റും ഡെപ്ത് ഡ്രോയിംഗ് ബുക്ക്‌ലെറ്റുകളും എനിക്ക് തരൂ!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सफा गर्ने समय पर्खनुहोस्! ढोकाको नजिकैको सिङ्कमा आफ्नो पानी खन्याउनुहोस्। सिङ्कको छेउमा आफ्ना कन्टेनरहरू थुपार्नुहोस्। आफ्नो प्यालेट सफा नगर्नुहोस्। तपाईंले पानी थप्नुहुनेछ र भोलि फेरि प्रयोग गर्नुहुनेछ। आफ्नो पुस्तिका खोल्नुहोस् र सुकाउनको लागि आफ्नो प्यालेटको माथि स्ट्याक गर्नुहोस्। आफ्नो प्यालेट र पुस्तिकालाई आफ्नो क्यूबी भित्र राख्नुहोस्। के तपाईंको क्यूबी भरिएको छ? मलाई रिसाइकल गर्न आफ्नो पुरानो पोर्ट्रेट र गहिराइ रेखाचित्र पुस्तिकाहरू दिनुहोस्!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پاکولو وخت ته انتظار وکړئ! خپلې اوبه دروازې ته نږدې په سینک کې واچوئ. خپل کانتینرونه د سینک تر څنګ ځای پر ځای کړئ. خپل پالټ مه پاکوئ. تاسو به اوبه اضافه کړئ او سبا به یې بیا وکاروئ. خپله کتابچه خلاصه کړئ او د خپل پالټ په سر کې یې د وچولو لپاره ځای پر ځای کړئ. خپل پالټ او کتابچه په خپل کیوبي کې دننه کېږدئ. ایا ستاسو کیوبي ډکه ده؟ خپل زاړه انځور او د ژور انځور کولو کتابچې ماته د بیا کارولو لپاره راکړئ!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Aguarde a hora da limpeza! Despeje a água na pia mais próxima da porta. Empilhe os recipientes ao lado da pia. Não limpe a paleta. Você adicionará água e a usará novamente amanhã. Abra o livreto e empilhe-o sobre a paleta para secar. Guarde a paleta e o livreto dentro do seu armário. O armário está cheio? Me deem seus velhos cadernos de retratos e desenhos de profundidade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ਸਫਾਈ ਦੇ ਸਮੇਂ ਦੀ ਉਡੀਕ ਕਰੋ! ਆਪਣਾ ਪਾਣੀ ਦਰਵਾਜ਼ੇ ਦੇ ਸਭ ਤੋਂ ਨੇੜੇ ਵਾਲੇ ਸਿੰਕ ਵਿੱਚ ਸੁੱਟ ਦਿਓ। ਆਪਣੇ ਡੱਬਿਆਂ ਨੂੰ ਸਿੰਕ ਦੇ ਕੋਲ ਰੱਖੋ। ਆਪਣੇ ਪੈਲੇਟ ਨੂੰ ਸਾਫ਼ ਨਾ ਕਰੋ। ਤੁਸੀਂ ਪਾਣੀ ਪਾਓਗੇ ਅਤੇ ਕੱਲ੍ਹ ਇਸਨੂੰ ਦੁਬਾਰਾ ਵਰਤੋਗੇ। ਆਪਣੀ ਕਿਤਾਬਚਾ ਖੋਲ੍ਹ ਕੇ ਮੋੜੋ ਅਤੇ ਇਸਨੂੰ ਸੁੱਕਣ ਲਈ ਆਪਣੇ ਪੈਲੇਟ ਦੇ ਉੱਪਰ ਰੱਖੋ। ਆਪਣੀ ਪੈਲੇਟ ਅਤੇ ਕਿਤਾਬਚੇ ਨੂੰ ਆਪਣੇ ਕਿਊਬੀ ਦੇ ਅੰਦਰ ਰੱਖੋ। ਕੀ ਤੁਹਾਡਾ ਕਿਊਬੀ ਭਰਿਆ ਹੋਇਆ ਹੈ? ਮੈਨੂੰ ਰੀਸਾਈਕਲ ਕਰਨ ਲਈ ਆਪਣੇ ਪੁਰਾਣੇ ਪੋਰਟਰੇਟ ਅਤੇ ਡੂੰਘਾਈ ਡਰਾਇੰਗ ਕਿਤਾਬਚੇ ਦਿਓ!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Дождитесь уборки! Вылейте воду в раковину, ближайшую к двери. Поставьте ёмкости рядом с раковиной. Не мойте палитру. Завтра вы снова нальёте воды и будете использовать её. Разверните буклет и положите его на палитру, чтобы он высох. Уберите палитру и буклет в шкафчик. Ваш шкафчик полон? Отдайте мне на переработку ваши старые буклеты для портретов и рисования объёмом!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Сачекај време за чишћење! Сипај воду у судоперу најближу вратима. Сложи посуде поред судопере. Не празни палету. Додаћеш воду и поново је употребити сутра. Пресавиј књижицу и сложи је на палету да се осуши. Стави палету и књижицу у преграду. Да ли ти је преграда пуна? Дај ми своје старе књижице са портретима и дубинским цртежима да рециклирам!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Sug wakhtiga nadiifinta! Biyahaaga ku shub saxanka ugu dhow albaabka. Ku dheji weelashaada saxanka agtiisa. Ha nadiifin palette-gaaga. Waxaad ku dari doontaa biyo oo mar labaad isticmaal berrito. Laabi buug-yarahaaga oo fur oo ku dheji dusha palette-gaaga si aad u engegto. Geli palette-gaaga iyo buug-yarahaaga gudaha cubbykaaga. Cubbykaaga ma buuxaa? I sii sawirkaagii hore iyo buugaag-gacmeedka qotodheer si aan dib u warshadeeyo!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¡Espera a que llegue la hora de limpiar! Tira el agua en el fregadero más cercano a la puerta. Apila los recipientes junto al fregadero. No vacíes la paleta. Agregarás agua y la usarás de nuevo mañana. Abre el cuadernillo y apílalo encima de la paleta para que se seque. Guarda la paleta y el cuadernillo en tu cubículo. ¿Está lleno tu cubículo? ¡Dame tus viejos cuadernillos de retratos y dibujos de profundidad para reciclar!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Antosan waktos beberesih! Dump cai anjeun dina tilelep pangdeukeutna ka panto. Tumpuk wadah anjeun gigireun tilelep. Ulah ngabersihan kaluar palette Anjeun. Anjeun bakal nambahkeun cai jeung make deui isukan. Buka buklet anjeun sareng tumpukan dina luhureun palette anjeun dugi ka garing. Pasang palette sareng buklet anjeun ka jero cubby anjeun. Naha cubby anjeun pinuh? Pasihan abdi potret lami sareng buklet gambar jero anjeun pikeun didaur ulang!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Subiri wakati wa kusafisha! Mwaga maji yako kwenye sinki iliyo karibu na mlango. Weka vyombo vyako karibu na sinki. Usifute palette yako. Utaongeza maji na kutumia tena kesho. Kunja kijitabu chako na kukiweka juu ya palette yako ili kikauke. Weka palette yako na kijitabu ndani ya cubby yako. Je! mtoto wako amejaa? Nipe taswira yako ya zamani na vijitabu vya kuchora vya kina ili kuchakatwa tena!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Vänta tills det är dags att städa! Häll vattnet i diskhon närmast dörren. Stapla dina behållare bredvid diskhon. Rengör inte din palett. Du kommer att fylla på med vatten och använda det igen imorgon. Vik upp ditt häfte och stapla det ovanpå din palett för att torka. Ställ undan din palett och häfte i ditt fack. Är ditt fack fullt? Ge mig dina gamla porträtt- och djupteckningshäften så att jag kan återvinna 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Maghintay para sa oras ng paglilinis! Itapon ang iyong tubig sa lababo na pinakamalapit sa pinto. Isalansan ang iyong mga lalagyan sa tabi ng lababo. Huwag linisin ang iyong palette. Magdadagdag ka ng tubig at gamitin ulit bukas. I-fold ang iyong buklet na bukas at isalansan ito sa ibabaw ng iyong palette upang matuyo. Ilagay ang iyong palette at booklet sa loob ng iyong cubby. Puno na ba ang cubby mo? Ibigay sa akin ang iyong lumang portrait at depth drawing booklet para i-recycle!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சுத்தம் செய்யும் நேரத்திற்காக காத்திருங்கள்! கதவுக்கு அருகில் உள்ள சிங்க்கில் உங்கள் தண்ணீரை ஊற்றவும். உங்கள் கொள்கலன்களை சிங்க்கிற்கு அருகில் அடுக்கி வைக்கவும். உங்கள் பேலட்டை சுத்தம் செய்ய வேண்டாம். நீங்கள் நாளை தண்ணீரைச் சேர்த்து மீண்டும் பயன்படுத்துவீர்கள். உங்கள் சிறு புத்தகத்தை மடித்து திறந்து உலர உங்கள் பேலட்டின் மேல் அடுக்கி வைக்கவும். உங்கள் பேலட்டையும் சிறு புத்தகத்தையும் உங்கள் கியூபிக்குள் வைக்கவும். உங்கள் கியூபி நிரம்பியதா? மறுசுழற்சி செய்ய உங்கள் பழைய உருவப்படம் மற்றும் ஆழம் வரைதல் சிறு புத்தகங்களை எனக்குக் கொடுங்கள்!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รอเวลาทำความสะอาด! เทน้ำลงในอ่างที่ใกล้ประตูที่สุด วางภาชนะไว้ข้างอ่าง อย่าล้างจาน เพราะพรุ่งนี้คุณจะเติมน้ำและใช้มันอีก พับสมุดของคุณเปิดออกแล้ววางทับบนจานสีเพื่อให้แห้ง เก็บจานสีและสมุดไว้ในช่องเก็บของ ช่องเก็บของของคุณเต็มหรือยัง? เอาสมุดวาดภาพบุคคลและสมุดวาดเส้นเก่าของคุณมาให้ฉันรีไซเคิล!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Temizlik zamanını bekleyin! Suyunuzu kapıya en yakın lavaboya boşaltın. Kaplarınızı lavabonun yanına istifleyin. Paletinizi temizlemeyin. Su ekleyip yarın tekrar kullanacaksınız. Kitapçığınızı katlayın ve kuruması için paletinizin üzerine koyun. Paletinizi ve kitapçığınızı dolabınıza kaldırın. Dolabınız dolu mu? Geri dönüşüm için eski portre ve derinlik çizim kitapçıklarınızı bana verin!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Зачекай на час прибирання! Вилий воду в раковину, що найближче до дверей. Постав контейнери поруч із раковиною. Не спустошай палітру. Ти додаси воду та використаєш її знову завтра. Розгорни буклет і поклади його на палітру, щоб вона висохла. Поклади палітру та буклет у свою шухлядку. Твоя шухляда повна? Віддай мені свої старі буклети з портретами та глибинними малюнками на переробку!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صفائی کے وقت کا انتظار کریں! اپنے پانی کو دروازے کے قریب ترین سنک میں ڈالیں۔ اپنے کنٹینرز کو سنک کے ساتھ لگائیں۔ اپنے پیلیٹ کو صاف نہ کریں۔ آپ پانی ڈال کر کل دوبارہ استعمال کریں گے۔ اپنے کتابچے کو کھول کر تہہ کریں اور اسے اپنے پیلیٹ کے اوپر رکھ کر خشک کریں۔ اپنے پیلیٹ اور کتابچہ کو اپنے کیوبی کے اندر رکھیں۔ کیا آپ کا کیوب بھرا ہوا ہے؟ مجھے ری سائیکل کرنے کے لیے اپنا پرانا پورٹریٹ اور گہرائی والی ڈرائنگ کتابچے دیں!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Đợi đến giờ dọn dẹp! Đổ nước vào bồn rửa gần cửa nhất. Xếp các hộp đựng cạnh bồn rửa. Đừng rửa bảng màu. Bạn sẽ đổ nước vào và sử dụng lại vào ngày mai. Gấp tập sách hướng dẫn lại và đặt lên trên bảng màu cho khô. Cất bảng màu và tập sách hướng dẫn vào ngăn kéo. Ngăn kéo của bạn đã đầy chưa? Hãy cho tôi những tập sách vẽ chân dung và chiều sâu cũ của bạn để tái chế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f3b45f1fc7_0_19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f3b45f1fc7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1a1e659e1d_0_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21a1e659e1d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centred next to English, Summer 2025 generated on 10/26/2025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Improving your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Përmirësimi i aftësive tuaja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ችሎታዎን ማሻሻል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تحسين مهاراتك في الرسم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Բարելավելով ձեր նկարչական հմտությունները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Millorar les teves habilitats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提高你的绘画技巧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schildervaardigheden verbeteren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بهبود مهارت‌های نقاشی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Améliorer vos compétences en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Verbessern Sie Ihre 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તમારી ચિત્રકામ કુશળતામાં સુધારો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अपने चित्रकला कौशल में सुधार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Migliorare le tue capacità pittoriche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絵画スキルの向上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그리기 실력 향상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Baştirkirina jêhatîyên we yên boyaxkirinê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Meningkatkan kemahiran melukis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നിങ്ങളുടെ പെയിന്റിംഗ് കഴിവുകൾ മെച്ചപ്പെടുത്തുന്നു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तपाईंको चित्रकला सीप सुधार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ستاسو د نقاشۍ مهارتونو ته وده ورکول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Melhorando suas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ਆਪਣੇ ਪੇਂਟਿੰਗ ਹੁਨਰ ਨੂੰ ਬਿਹਤਰ ਬਣਾਉਣਾ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Улучшение ваших навыков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Унапређење ваших сликарских вештина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Horumarinta xirfadaha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Mejorando tus habilidades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Ningkatkeun kaahlian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Kuboresha ujuzi wako wa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Förbättra dina målarfärdigheter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Pagpapabuti ng iyong mga kasanayan sa pagpipinta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உங்கள் ஓவியத் திறனை மேம்படுத்துதல்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การพัฒนาทักษะการวาดภาพของคุณ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becerilerinizi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Удосконалення ваших навичок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اپنی پینٹنگ کی مہارت کو بہتر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Cải thiện kỹ năng vẽ của bạn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4c3ec378fc_0_34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4c3ec378fc_0_3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3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19.jpg"/><Relationship Id="rId4" Type="http://schemas.openxmlformats.org/officeDocument/2006/relationships/image" Target="../media/image16.jpg"/><Relationship Id="rId5" Type="http://schemas.openxmlformats.org/officeDocument/2006/relationships/image" Target="../media/image24.jpg"/><Relationship Id="rId6" Type="http://schemas.openxmlformats.org/officeDocument/2006/relationships/image" Target="../media/image15.jpg"/><Relationship Id="rId7" Type="http://schemas.openxmlformats.org/officeDocument/2006/relationships/image" Target="../media/image32.jpg"/><Relationship Id="rId8" Type="http://schemas.openxmlformats.org/officeDocument/2006/relationships/image" Target="../media/image2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9.jp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6.jp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4.jp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5.jp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2.jp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3.jp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19.jpg"/><Relationship Id="rId4" Type="http://schemas.openxmlformats.org/officeDocument/2006/relationships/image" Target="../media/image16.jpg"/><Relationship Id="rId5" Type="http://schemas.openxmlformats.org/officeDocument/2006/relationships/image" Target="../media/image24.jpg"/><Relationship Id="rId6" Type="http://schemas.openxmlformats.org/officeDocument/2006/relationships/image" Target="../media/image15.jpg"/><Relationship Id="rId7" Type="http://schemas.openxmlformats.org/officeDocument/2006/relationships/image" Target="../media/image32.jpg"/><Relationship Id="rId8" Type="http://schemas.openxmlformats.org/officeDocument/2006/relationships/image" Target="../media/image2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 Id="rId3" Type="http://schemas.openxmlformats.org/officeDocument/2006/relationships/image" Target="../media/image37.jpg"/><Relationship Id="rId4" Type="http://schemas.openxmlformats.org/officeDocument/2006/relationships/image" Target="../media/image46.jpg"/><Relationship Id="rId5" Type="http://schemas.openxmlformats.org/officeDocument/2006/relationships/image" Target="../media/image35.jpg"/><Relationship Id="rId6" Type="http://schemas.openxmlformats.org/officeDocument/2006/relationships/image" Target="../media/image34.jpg"/><Relationship Id="rId7" Type="http://schemas.openxmlformats.org/officeDocument/2006/relationships/image" Target="../media/image31.jpg"/><Relationship Id="rId8" Type="http://schemas.openxmlformats.org/officeDocument/2006/relationships/image" Target="../media/image3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7.jp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46.jp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5.jp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4.jp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1.jp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6.jpg"/><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3.xml"/><Relationship Id="rId3" Type="http://schemas.openxmlformats.org/officeDocument/2006/relationships/image" Target="../media/image37.jpg"/><Relationship Id="rId4" Type="http://schemas.openxmlformats.org/officeDocument/2006/relationships/image" Target="../media/image46.jpg"/><Relationship Id="rId5" Type="http://schemas.openxmlformats.org/officeDocument/2006/relationships/image" Target="../media/image35.jpg"/><Relationship Id="rId6" Type="http://schemas.openxmlformats.org/officeDocument/2006/relationships/image" Target="../media/image34.jpg"/><Relationship Id="rId7" Type="http://schemas.openxmlformats.org/officeDocument/2006/relationships/image" Target="../media/image31.jpg"/><Relationship Id="rId8" Type="http://schemas.openxmlformats.org/officeDocument/2006/relationships/image" Target="../media/image3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1" Type="http://schemas.openxmlformats.org/officeDocument/2006/relationships/image" Target="../media/image50.png"/><Relationship Id="rId10" Type="http://schemas.openxmlformats.org/officeDocument/2006/relationships/image" Target="../media/image45.png"/><Relationship Id="rId13" Type="http://schemas.openxmlformats.org/officeDocument/2006/relationships/image" Target="../media/image66.jpg"/><Relationship Id="rId12" Type="http://schemas.openxmlformats.org/officeDocument/2006/relationships/image" Target="../media/image43.png"/><Relationship Id="rId1" Type="http://schemas.openxmlformats.org/officeDocument/2006/relationships/slideLayout" Target="../slideLayouts/slideLayout5.xml"/><Relationship Id="rId2" Type="http://schemas.openxmlformats.org/officeDocument/2006/relationships/notesSlide" Target="../notesSlides/notesSlide36.xml"/><Relationship Id="rId3" Type="http://schemas.openxmlformats.org/officeDocument/2006/relationships/image" Target="../media/image59.jpg"/><Relationship Id="rId4" Type="http://schemas.openxmlformats.org/officeDocument/2006/relationships/image" Target="../media/image57.jpg"/><Relationship Id="rId9" Type="http://schemas.openxmlformats.org/officeDocument/2006/relationships/image" Target="../media/image41.png"/><Relationship Id="rId15" Type="http://schemas.openxmlformats.org/officeDocument/2006/relationships/image" Target="../media/image67.jpg"/><Relationship Id="rId14" Type="http://schemas.openxmlformats.org/officeDocument/2006/relationships/image" Target="../media/image58.jpg"/><Relationship Id="rId17" Type="http://schemas.openxmlformats.org/officeDocument/2006/relationships/image" Target="../media/image87.jpg"/><Relationship Id="rId16" Type="http://schemas.openxmlformats.org/officeDocument/2006/relationships/image" Target="../media/image64.jpg"/><Relationship Id="rId5" Type="http://schemas.openxmlformats.org/officeDocument/2006/relationships/image" Target="../media/image62.jpg"/><Relationship Id="rId19" Type="http://schemas.openxmlformats.org/officeDocument/2006/relationships/image" Target="../media/image51.png"/><Relationship Id="rId6" Type="http://schemas.openxmlformats.org/officeDocument/2006/relationships/image" Target="../media/image60.jpg"/><Relationship Id="rId18" Type="http://schemas.openxmlformats.org/officeDocument/2006/relationships/image" Target="../media/image78.jpg"/><Relationship Id="rId7" Type="http://schemas.openxmlformats.org/officeDocument/2006/relationships/image" Target="../media/image69.jpg"/><Relationship Id="rId8" Type="http://schemas.openxmlformats.org/officeDocument/2006/relationships/image" Target="../media/image42.png"/></Relationships>
</file>

<file path=ppt/slides/_rels/slide37.xml.rels><?xml version="1.0" encoding="UTF-8" standalone="yes"?><Relationships xmlns="http://schemas.openxmlformats.org/package/2006/relationships"><Relationship Id="rId11" Type="http://schemas.openxmlformats.org/officeDocument/2006/relationships/image" Target="../media/image50.png"/><Relationship Id="rId10" Type="http://schemas.openxmlformats.org/officeDocument/2006/relationships/image" Target="../media/image45.png"/><Relationship Id="rId13" Type="http://schemas.openxmlformats.org/officeDocument/2006/relationships/image" Target="../media/image66.jpg"/><Relationship Id="rId12" Type="http://schemas.openxmlformats.org/officeDocument/2006/relationships/image" Target="../media/image43.png"/><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59.jpg"/><Relationship Id="rId4" Type="http://schemas.openxmlformats.org/officeDocument/2006/relationships/image" Target="../media/image57.jpg"/><Relationship Id="rId9" Type="http://schemas.openxmlformats.org/officeDocument/2006/relationships/image" Target="../media/image41.png"/><Relationship Id="rId15" Type="http://schemas.openxmlformats.org/officeDocument/2006/relationships/image" Target="../media/image67.jpg"/><Relationship Id="rId14" Type="http://schemas.openxmlformats.org/officeDocument/2006/relationships/image" Target="../media/image58.jpg"/><Relationship Id="rId17" Type="http://schemas.openxmlformats.org/officeDocument/2006/relationships/image" Target="../media/image87.jpg"/><Relationship Id="rId16" Type="http://schemas.openxmlformats.org/officeDocument/2006/relationships/image" Target="../media/image64.jpg"/><Relationship Id="rId5" Type="http://schemas.openxmlformats.org/officeDocument/2006/relationships/image" Target="../media/image62.jpg"/><Relationship Id="rId19" Type="http://schemas.openxmlformats.org/officeDocument/2006/relationships/image" Target="../media/image51.png"/><Relationship Id="rId6" Type="http://schemas.openxmlformats.org/officeDocument/2006/relationships/image" Target="../media/image60.jpg"/><Relationship Id="rId18" Type="http://schemas.openxmlformats.org/officeDocument/2006/relationships/image" Target="../media/image78.jpg"/><Relationship Id="rId7" Type="http://schemas.openxmlformats.org/officeDocument/2006/relationships/image" Target="../media/image69.jpg"/><Relationship Id="rId8" Type="http://schemas.openxmlformats.org/officeDocument/2006/relationships/image" Target="../media/image4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7.jp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8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95.jp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hyperlink" Target="http://www.youtube.com/watch?v=Ygksi-c6K38" TargetMode="External"/><Relationship Id="rId4" Type="http://schemas.openxmlformats.org/officeDocument/2006/relationships/image" Target="../media/image65.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hyperlink" Target="http://www.youtube.com/watch?v=hUujYTlOfz8" TargetMode="External"/><Relationship Id="rId4" Type="http://schemas.openxmlformats.org/officeDocument/2006/relationships/image" Target="../media/image70.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89.png"/><Relationship Id="rId4" Type="http://schemas.openxmlformats.org/officeDocument/2006/relationships/image" Target="../media/image6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8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8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7.xml"/><Relationship Id="rId3" Type="http://schemas.openxmlformats.org/officeDocument/2006/relationships/image" Target="../media/image88.jpg"/><Relationship Id="rId4" Type="http://schemas.openxmlformats.org/officeDocument/2006/relationships/image" Target="../media/image77.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8.xml"/><Relationship Id="rId3" Type="http://schemas.openxmlformats.org/officeDocument/2006/relationships/image" Target="../media/image4.jpg"/><Relationship Id="rId4" Type="http://schemas.openxmlformats.org/officeDocument/2006/relationships/image" Target="../media/image83.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0.xml"/><Relationship Id="rId3" Type="http://schemas.openxmlformats.org/officeDocument/2006/relationships/image" Target="../media/image93.jpg"/><Relationship Id="rId4" Type="http://schemas.openxmlformats.org/officeDocument/2006/relationships/image" Target="../media/image94.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2.xml"/><Relationship Id="rId3" Type="http://schemas.openxmlformats.org/officeDocument/2006/relationships/image" Target="../media/image42.png"/><Relationship Id="rId4"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4.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80.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5.xml"/><Relationship Id="rId3" Type="http://schemas.openxmlformats.org/officeDocument/2006/relationships/image" Target="../media/image86.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26" title="IMG-7097.JPG"/>
          <p:cNvPicPr preferRelativeResize="0"/>
          <p:nvPr/>
        </p:nvPicPr>
        <p:blipFill>
          <a:blip r:embed="rId3">
            <a:alphaModFix/>
          </a:blip>
          <a:stretch>
            <a:fillRect/>
          </a:stretch>
        </p:blipFill>
        <p:spPr>
          <a:xfrm>
            <a:off x="0" y="0"/>
            <a:ext cx="9189852" cy="6858025"/>
          </a:xfrm>
          <a:prstGeom prst="rect">
            <a:avLst/>
          </a:prstGeom>
          <a:noFill/>
          <a:ln>
            <a:noFill/>
          </a:ln>
        </p:spPr>
      </p:pic>
      <p:sp>
        <p:nvSpPr>
          <p:cNvPr id="116" name="Google Shape;116;p26"/>
          <p:cNvSpPr txBox="1"/>
          <p:nvPr/>
        </p:nvSpPr>
        <p:spPr>
          <a:xfrm>
            <a:off x="0" y="0"/>
            <a:ext cx="4356000" cy="734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CACACA"/>
              </a:solidFill>
              <a:latin typeface="Average"/>
              <a:ea typeface="Average"/>
              <a:cs typeface="Average"/>
              <a:sym typeface="Average"/>
            </a:endParaRPr>
          </a:p>
        </p:txBody>
      </p:sp>
      <p:sp>
        <p:nvSpPr>
          <p:cNvPr id="117" name="Google Shape;117;p26"/>
          <p:cNvSpPr txBox="1"/>
          <p:nvPr/>
        </p:nvSpPr>
        <p:spPr>
          <a:xfrm>
            <a:off x="500" y="6226825"/>
            <a:ext cx="44556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workbook</a:t>
            </a:r>
            <a:endParaRPr b="1" sz="3000">
              <a:solidFill>
                <a:srgbClr val="CACACA"/>
              </a:solidFill>
              <a:latin typeface="Average"/>
              <a:ea typeface="Average"/>
              <a:cs typeface="Average"/>
              <a:sym typeface="Average"/>
            </a:endParaRPr>
          </a:p>
        </p:txBody>
      </p:sp>
      <p:sp>
        <p:nvSpPr>
          <p:cNvPr id="118" name="Google Shape;118;p26"/>
          <p:cNvSpPr txBox="1"/>
          <p:nvPr/>
        </p:nvSpPr>
        <p:spPr>
          <a:xfrm>
            <a:off x="4472250" y="76200"/>
            <a:ext cx="4641300" cy="863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Art kit with brushes</a:t>
            </a:r>
            <a:endParaRPr b="1" sz="3000">
              <a:solidFill>
                <a:srgbClr val="CACACA"/>
              </a:solidFill>
              <a:latin typeface="Average"/>
              <a:ea typeface="Average"/>
              <a:cs typeface="Average"/>
              <a:sym typeface="Average"/>
            </a:endParaRPr>
          </a:p>
        </p:txBody>
      </p:sp>
      <p:sp>
        <p:nvSpPr>
          <p:cNvPr id="119" name="Google Shape;119;p26"/>
          <p:cNvSpPr/>
          <p:nvPr/>
        </p:nvSpPr>
        <p:spPr>
          <a:xfrm>
            <a:off x="2640452" y="5173261"/>
            <a:ext cx="891300" cy="2163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Average"/>
              <a:ea typeface="Average"/>
              <a:cs typeface="Average"/>
              <a:sym typeface="Average"/>
            </a:endParaRPr>
          </a:p>
        </p:txBody>
      </p:sp>
      <p:sp>
        <p:nvSpPr>
          <p:cNvPr id="120" name="Google Shape;120;p26"/>
          <p:cNvSpPr txBox="1"/>
          <p:nvPr/>
        </p:nvSpPr>
        <p:spPr>
          <a:xfrm>
            <a:off x="5763325" y="2525838"/>
            <a:ext cx="14355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latin typeface="Average"/>
                <a:ea typeface="Average"/>
                <a:cs typeface="Average"/>
                <a:sym typeface="Average"/>
              </a:rPr>
              <a:t>Palette</a:t>
            </a:r>
            <a:endParaRPr b="1" sz="3000">
              <a:latin typeface="Average"/>
              <a:ea typeface="Average"/>
              <a:cs typeface="Average"/>
              <a:sym typeface="Average"/>
            </a:endParaRPr>
          </a:p>
        </p:txBody>
      </p:sp>
      <p:sp>
        <p:nvSpPr>
          <p:cNvPr id="121" name="Google Shape;121;p26"/>
          <p:cNvSpPr txBox="1"/>
          <p:nvPr/>
        </p:nvSpPr>
        <p:spPr>
          <a:xfrm>
            <a:off x="7373050" y="4779175"/>
            <a:ext cx="1816800" cy="203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800">
                <a:solidFill>
                  <a:srgbClr val="00FF00"/>
                </a:solidFill>
                <a:latin typeface="Oswald"/>
                <a:ea typeface="Oswald"/>
                <a:cs typeface="Oswald"/>
                <a:sym typeface="Oswald"/>
              </a:rPr>
              <a:t>Nope!</a:t>
            </a:r>
            <a:endParaRPr sz="4800">
              <a:solidFill>
                <a:srgbClr val="00FF00"/>
              </a:solidFill>
              <a:latin typeface="Oswald"/>
              <a:ea typeface="Oswald"/>
              <a:cs typeface="Oswald"/>
              <a:sym typeface="Oswald"/>
            </a:endParaRPr>
          </a:p>
          <a:p>
            <a:pPr indent="0" lvl="0" marL="0" rtl="0" algn="ctr">
              <a:spcBef>
                <a:spcPts val="0"/>
              </a:spcBef>
              <a:spcAft>
                <a:spcPts val="0"/>
              </a:spcAft>
              <a:buNone/>
            </a:pPr>
            <a:r>
              <a:rPr lang="en" sz="7200">
                <a:solidFill>
                  <a:srgbClr val="00FF00"/>
                </a:solidFill>
                <a:latin typeface="Oswald"/>
                <a:ea typeface="Oswald"/>
                <a:cs typeface="Oswald"/>
                <a:sym typeface="Oswald"/>
              </a:rPr>
              <a:t>📵</a:t>
            </a:r>
            <a:endParaRPr sz="7200"/>
          </a:p>
        </p:txBody>
      </p:sp>
      <p:sp>
        <p:nvSpPr>
          <p:cNvPr id="122" name="Google Shape;122;p26"/>
          <p:cNvSpPr txBox="1"/>
          <p:nvPr/>
        </p:nvSpPr>
        <p:spPr>
          <a:xfrm>
            <a:off x="114300" y="1149125"/>
            <a:ext cx="4265700" cy="63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Two containers of water</a:t>
            </a:r>
            <a:endParaRPr b="1" sz="3000">
              <a:solidFill>
                <a:srgbClr val="CACACA"/>
              </a:solidFill>
              <a:latin typeface="Average"/>
              <a:ea typeface="Average"/>
              <a:cs typeface="Average"/>
              <a:sym typeface="Average"/>
            </a:endParaRPr>
          </a:p>
        </p:txBody>
      </p:sp>
      <p:sp>
        <p:nvSpPr>
          <p:cNvPr id="123" name="Google Shape;123;p26"/>
          <p:cNvSpPr txBox="1"/>
          <p:nvPr/>
        </p:nvSpPr>
        <p:spPr>
          <a:xfrm>
            <a:off x="4497175" y="3365700"/>
            <a:ext cx="3967800" cy="1107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latin typeface="Oswald"/>
                <a:ea typeface="Oswald"/>
                <a:cs typeface="Oswald"/>
                <a:sym typeface="Oswald"/>
              </a:rPr>
              <a:t>Start by wetting your </a:t>
            </a:r>
            <a:endParaRPr sz="3000">
              <a:latin typeface="Oswald"/>
              <a:ea typeface="Oswald"/>
              <a:cs typeface="Oswald"/>
              <a:sym typeface="Oswald"/>
            </a:endParaRPr>
          </a:p>
          <a:p>
            <a:pPr indent="0" lvl="0" marL="0" rtl="0" algn="ctr">
              <a:spcBef>
                <a:spcPts val="0"/>
              </a:spcBef>
              <a:spcAft>
                <a:spcPts val="0"/>
              </a:spcAft>
              <a:buNone/>
            </a:pPr>
            <a:r>
              <a:rPr lang="en" sz="3000">
                <a:solidFill>
                  <a:srgbClr val="00FFFF"/>
                </a:solidFill>
                <a:latin typeface="Oswald"/>
                <a:ea typeface="Oswald"/>
                <a:cs typeface="Oswald"/>
                <a:sym typeface="Oswald"/>
              </a:rPr>
              <a:t>cyan</a:t>
            </a:r>
            <a:r>
              <a:rPr lang="en" sz="3000">
                <a:solidFill>
                  <a:srgbClr val="FFFFFF"/>
                </a:solidFill>
                <a:latin typeface="Oswald"/>
                <a:ea typeface="Oswald"/>
                <a:cs typeface="Oswald"/>
                <a:sym typeface="Oswald"/>
              </a:rPr>
              <a:t>, </a:t>
            </a:r>
            <a:r>
              <a:rPr lang="en" sz="3000">
                <a:solidFill>
                  <a:srgbClr val="FFFF00"/>
                </a:solidFill>
                <a:latin typeface="Oswald"/>
                <a:ea typeface="Oswald"/>
                <a:cs typeface="Oswald"/>
                <a:sym typeface="Oswald"/>
              </a:rPr>
              <a:t>yellow</a:t>
            </a:r>
            <a:r>
              <a:rPr lang="en" sz="3000">
                <a:latin typeface="Oswald"/>
                <a:ea typeface="Oswald"/>
                <a:cs typeface="Oswald"/>
                <a:sym typeface="Oswald"/>
              </a:rPr>
              <a:t>, and</a:t>
            </a:r>
            <a:r>
              <a:rPr lang="en" sz="3000">
                <a:solidFill>
                  <a:srgbClr val="FFFFFF"/>
                </a:solidFill>
                <a:latin typeface="Oswald"/>
                <a:ea typeface="Oswald"/>
                <a:cs typeface="Oswald"/>
                <a:sym typeface="Oswald"/>
              </a:rPr>
              <a:t> </a:t>
            </a:r>
            <a:r>
              <a:rPr lang="en" sz="3000">
                <a:solidFill>
                  <a:srgbClr val="FF00FF"/>
                </a:solidFill>
                <a:latin typeface="Oswald"/>
                <a:ea typeface="Oswald"/>
                <a:cs typeface="Oswald"/>
                <a:sym typeface="Oswald"/>
              </a:rPr>
              <a:t>magenta</a:t>
            </a:r>
            <a:endParaRPr sz="3000">
              <a:solidFill>
                <a:srgbClr val="CACACA"/>
              </a:solidFill>
              <a:latin typeface="Average"/>
              <a:ea typeface="Average"/>
              <a:cs typeface="Average"/>
              <a:sym typeface="Average"/>
            </a:endParaRPr>
          </a:p>
        </p:txBody>
      </p:sp>
      <p:sp>
        <p:nvSpPr>
          <p:cNvPr id="124" name="Google Shape;124;p26"/>
          <p:cNvSpPr txBox="1"/>
          <p:nvPr/>
        </p:nvSpPr>
        <p:spPr>
          <a:xfrm>
            <a:off x="4915675" y="5175775"/>
            <a:ext cx="2031900" cy="139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Scrap of 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graphicFrame>
        <p:nvGraphicFramePr>
          <p:cNvPr id="179" name="Google Shape;179;p35"/>
          <p:cNvGraphicFramePr/>
          <p:nvPr/>
        </p:nvGraphicFramePr>
        <p:xfrm>
          <a:off x="749600" y="62350"/>
          <a:ext cx="3000000" cy="3000000"/>
        </p:xfrm>
        <a:graphic>
          <a:graphicData uri="http://schemas.openxmlformats.org/drawingml/2006/table">
            <a:tbl>
              <a:tblPr>
                <a:noFill/>
                <a:tableStyleId>{6E12A54C-38D2-4F16-9BB2-375B76C63861}</a:tableStyleId>
              </a:tblPr>
              <a:tblGrid>
                <a:gridCol w="1545025"/>
                <a:gridCol w="1545025"/>
                <a:gridCol w="1545025"/>
                <a:gridCol w="1545025"/>
                <a:gridCol w="1545025"/>
              </a:tblGrid>
              <a:tr h="69190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1070850">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200">
                          <a:solidFill>
                            <a:srgbClr val="B7B7B7"/>
                          </a:solidFill>
                          <a:latin typeface="Oswald"/>
                          <a:ea typeface="Oswald"/>
                          <a:cs typeface="Oswald"/>
                          <a:sym typeface="Oswald"/>
                        </a:rPr>
                        <a:t>Hand in depth drawing</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Skill builders for painting</a:t>
                      </a:r>
                      <a:endParaRPr>
                        <a:solidFill>
                          <a:srgbClr val="999999"/>
                        </a:solidFill>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depth drawings</a:t>
                      </a:r>
                      <a:endParaRPr sz="1800">
                        <a:solidFill>
                          <a:srgbClr val="B7B7B7"/>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FF9900"/>
                          </a:solidFill>
                          <a:latin typeface="Oswald"/>
                          <a:ea typeface="Oswald"/>
                          <a:cs typeface="Oswald"/>
                          <a:sym typeface="Oswald"/>
                        </a:rPr>
                        <a:t>Halloween</a:t>
                      </a:r>
                      <a:endParaRPr sz="1800">
                        <a:solidFill>
                          <a:srgbClr val="FF9900"/>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107085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3</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4</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5</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6</a:t>
                      </a:r>
                      <a:endParaRPr sz="20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idea development</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10</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1900">
                          <a:solidFill>
                            <a:srgbClr val="B7B7B7"/>
                          </a:solidFill>
                          <a:latin typeface="Oswald"/>
                          <a:ea typeface="Oswald"/>
                          <a:cs typeface="Oswald"/>
                          <a:sym typeface="Oswald"/>
                        </a:rPr>
                        <a:t>Remembrance Day</a:t>
                      </a:r>
                      <a:endParaRPr sz="4800">
                        <a:solidFill>
                          <a:srgbClr val="999999"/>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2000">
                          <a:solidFill>
                            <a:srgbClr val="B7B7B7"/>
                          </a:solidFill>
                          <a:latin typeface="Oswald"/>
                          <a:ea typeface="Oswald"/>
                          <a:cs typeface="Oswald"/>
                          <a:sym typeface="Oswald"/>
                        </a:rPr>
                        <a:t>Marks go live</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13</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14</a:t>
                      </a:r>
                      <a:endParaRPr sz="24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10566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Start the </a:t>
                      </a:r>
                      <a:br>
                        <a:rPr lang="en" sz="2000">
                          <a:solidFill>
                            <a:srgbClr val="6AA84F"/>
                          </a:solidFill>
                          <a:latin typeface="Oswald"/>
                          <a:ea typeface="Oswald"/>
                          <a:cs typeface="Oswald"/>
                          <a:sym typeface="Oswald"/>
                        </a:rPr>
                      </a:br>
                      <a:r>
                        <a:rPr lang="en" sz="2000">
                          <a:solidFill>
                            <a:srgbClr val="6AA84F"/>
                          </a:solidFill>
                          <a:latin typeface="Oswald"/>
                          <a:ea typeface="Oswald"/>
                          <a:cs typeface="Oswald"/>
                          <a:sym typeface="Oswald"/>
                        </a:rPr>
                        <a:t>good copy</a:t>
                      </a:r>
                      <a:br>
                        <a:rPr lang="en" sz="2000">
                          <a:solidFill>
                            <a:srgbClr val="6AA84F"/>
                          </a:solidFill>
                          <a:latin typeface="Oswald"/>
                          <a:ea typeface="Oswald"/>
                          <a:cs typeface="Oswald"/>
                          <a:sym typeface="Oswald"/>
                        </a:rPr>
                      </a:br>
                      <a:r>
                        <a:rPr lang="en" sz="2000">
                          <a:solidFill>
                            <a:srgbClr val="B7B7B7"/>
                          </a:solidFill>
                          <a:latin typeface="Oswald"/>
                          <a:ea typeface="Oswald"/>
                          <a:cs typeface="Oswald"/>
                          <a:sym typeface="Oswald"/>
                        </a:rPr>
                        <a:t>Report cards </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18</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First layer</a:t>
                      </a:r>
                      <a:endParaRPr sz="4800">
                        <a:solidFill>
                          <a:srgbClr val="999999"/>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20</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Additional layers</a:t>
                      </a:r>
                      <a:endParaRPr sz="4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930400">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Art history analysis</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4800">
                          <a:solidFill>
                            <a:srgbClr val="B7B7B7"/>
                          </a:solidFill>
                          <a:latin typeface="Oswald"/>
                          <a:ea typeface="Oswald"/>
                          <a:cs typeface="Oswald"/>
                          <a:sym typeface="Oswald"/>
                        </a:rPr>
                        <a:t>25</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Refinement &amp;</a:t>
                      </a:r>
                      <a:endParaRPr sz="2000">
                        <a:solidFill>
                          <a:srgbClr val="6AA84F"/>
                        </a:solidFill>
                        <a:latin typeface="Oswald"/>
                        <a:ea typeface="Oswald"/>
                        <a:cs typeface="Oswald"/>
                        <a:sym typeface="Oswald"/>
                      </a:endParaRPr>
                    </a:p>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Peer feedback</a:t>
                      </a:r>
                      <a:endParaRPr sz="2000">
                        <a:solidFill>
                          <a:srgbClr val="6AA84F"/>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rPr lang="en" sz="4800">
                          <a:solidFill>
                            <a:srgbClr val="B7B7B7"/>
                          </a:solidFill>
                          <a:latin typeface="Oswald"/>
                          <a:ea typeface="Oswald"/>
                          <a:cs typeface="Oswald"/>
                          <a:sym typeface="Oswald"/>
                        </a:rPr>
                        <a:t>27</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Hand in day for paintings</a:t>
                      </a:r>
                      <a:endParaRPr sz="2000">
                        <a:solidFill>
                          <a:srgbClr val="6AA84F"/>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r>
              <a:tr h="930400">
                <a:tc gridSpan="2">
                  <a:txBody>
                    <a:bodyPr/>
                    <a:lstStyle/>
                    <a:p>
                      <a:pPr indent="0" lvl="0" marL="0" rtl="0" algn="ctr">
                        <a:lnSpc>
                          <a:spcPct val="115000"/>
                        </a:lnSpc>
                        <a:spcBef>
                          <a:spcPts val="0"/>
                        </a:spcBef>
                        <a:spcAft>
                          <a:spcPts val="0"/>
                        </a:spcAft>
                        <a:buNone/>
                      </a:pPr>
                      <a:r>
                        <a:rPr lang="en" sz="2000">
                          <a:solidFill>
                            <a:srgbClr val="6AA84F"/>
                          </a:solidFill>
                          <a:latin typeface="Oswald"/>
                          <a:ea typeface="Oswald"/>
                          <a:cs typeface="Oswald"/>
                          <a:sym typeface="Oswald"/>
                        </a:rPr>
                        <a:t>Clay project</a:t>
                      </a:r>
                      <a:endParaRPr sz="4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hMerge="1"/>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Last day to hand in paintings</a:t>
                      </a:r>
                      <a:endParaRPr sz="19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990000"/>
                    </a:solidFill>
                  </a:tcPr>
                </a:tc>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PD day / </a:t>
                      </a:r>
                      <a:br>
                        <a:rPr lang="en" sz="1800">
                          <a:solidFill>
                            <a:srgbClr val="B7B7B7"/>
                          </a:solidFill>
                          <a:latin typeface="Oswald"/>
                          <a:ea typeface="Oswald"/>
                          <a:cs typeface="Oswald"/>
                          <a:sym typeface="Oswald"/>
                        </a:rPr>
                      </a:br>
                      <a:r>
                        <a:rPr lang="en" sz="1800">
                          <a:solidFill>
                            <a:srgbClr val="B7B7B7"/>
                          </a:solidFill>
                          <a:latin typeface="Oswald"/>
                          <a:ea typeface="Oswald"/>
                          <a:cs typeface="Oswald"/>
                          <a:sym typeface="Oswald"/>
                        </a:rPr>
                        <a:t>parent teacher</a:t>
                      </a:r>
                      <a:endParaRPr sz="18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marR="0" rtl="0" algn="ctr">
                        <a:lnSpc>
                          <a:spcPct val="115000"/>
                        </a:lnSpc>
                        <a:spcBef>
                          <a:spcPts val="0"/>
                        </a:spcBef>
                        <a:spcAft>
                          <a:spcPts val="0"/>
                        </a:spcAft>
                        <a:buNone/>
                      </a:pPr>
                      <a:r>
                        <a:t/>
                      </a:r>
                      <a:endParaRPr sz="47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graphicFrame>
        <p:nvGraphicFramePr>
          <p:cNvPr id="184" name="Google Shape;184;p36"/>
          <p:cNvGraphicFramePr/>
          <p:nvPr/>
        </p:nvGraphicFramePr>
        <p:xfrm>
          <a:off x="0" y="0"/>
          <a:ext cx="3000000" cy="3000000"/>
        </p:xfrm>
        <a:graphic>
          <a:graphicData uri="http://schemas.openxmlformats.org/drawingml/2006/table">
            <a:tbl>
              <a:tblPr>
                <a:noFill/>
                <a:tableStyleId>{02C0871F-8CA1-450D-801D-179EE1CDEAAA}</a:tableStyleId>
              </a:tblPr>
              <a:tblGrid>
                <a:gridCol w="415625"/>
                <a:gridCol w="415625"/>
                <a:gridCol w="415625"/>
                <a:gridCol w="415625"/>
                <a:gridCol w="415625"/>
                <a:gridCol w="415625"/>
                <a:gridCol w="382850"/>
                <a:gridCol w="448400"/>
                <a:gridCol w="415625"/>
                <a:gridCol w="415625"/>
                <a:gridCol w="415625"/>
                <a:gridCol w="415625"/>
                <a:gridCol w="415625"/>
                <a:gridCol w="415625"/>
                <a:gridCol w="415625"/>
                <a:gridCol w="415625"/>
                <a:gridCol w="415625"/>
                <a:gridCol w="415625"/>
                <a:gridCol w="415625"/>
                <a:gridCol w="415625"/>
                <a:gridCol w="415625"/>
                <a:gridCol w="415625"/>
              </a:tblGrid>
              <a:tr h="741900">
                <a:tc gridSpan="22">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r>
              <a:tr h="395925">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4</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720175">
                <a:tc gridSpan="7">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Skill building</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የችሎታ ግንባታ</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بناء المهارات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d'habilitats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技能培养</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مهارت سازی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कौशल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スキル構築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기술 구축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Avakirina jêhatîbûnê</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ਹੁਨਰ ਨਿਰਮਾਣ</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навыков</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Dhisidda xirfadda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habilidades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Ujenzi wa ujuzi</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kasanayan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Beceri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Розвиток навичок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Xây dựng kỹ năng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hMerge="1"/>
                <a:tc hMerge="1"/>
                <a:tc hMerge="1"/>
                <a:tc hMerge="1"/>
                <a:tc gridSpan="5">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Idea development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የሃሳብ እድገት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تطوير الفكرة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Desenvolupament d'idees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创意开发</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توسعه ایده</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विचार विकास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アイデア開発</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아이디어 개발</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Pêşxistina ramanan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Desenvolvimento de ideias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ਵਿਚਾਰ ਵਿਕਾਸ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Развитие идеи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Horumarinta fikradda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Desarrollo de ideas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Maendeleo ya mawazo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Pagbuo ng ideya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Fikir geliştirme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Розробка ідеї</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Phát triển ý tưởng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Drawing</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መሳል</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رسم</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Dibuix</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绘画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طراحی</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चित्रकला</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描画</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그림</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Xet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Desenho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ਡਰਾਇੰਗ</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Рисунок</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Sawirid</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Dibujo</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Kuchora</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Pagguhit</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Çizim</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Малювання</a:t>
                      </a:r>
                      <a:endParaRPr sz="1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None/>
                      </a:pPr>
                      <a:r>
                        <a:rPr lang="en" sz="1000">
                          <a:solidFill>
                            <a:srgbClr val="FFFFFF"/>
                          </a:solidFill>
                          <a:latin typeface="Open Sans"/>
                          <a:ea typeface="Open Sans"/>
                          <a:cs typeface="Open Sans"/>
                          <a:sym typeface="Open Sans"/>
                        </a:rPr>
                        <a:t>Vẽ</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First layer</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የመጀመሪያው ንብርብር</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الطبقة الأولى</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第一层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 اول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पहली सतह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最初の層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첫 번째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Qata yekem</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Primeira camada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ਪਹਿਲੀ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Первый слой</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Lakabka kowaad</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Primera capa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Safu ya kwanza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Unang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Birinci katman</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Перший шар</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Lớp đầu tiên</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gridSpan="4">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Additional</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000">
                          <a:solidFill>
                            <a:srgbClr val="FFFFFF"/>
                          </a:solidFill>
                          <a:latin typeface="Open Sans"/>
                          <a:ea typeface="Open Sans"/>
                          <a:cs typeface="Open Sans"/>
                          <a:sym typeface="Open Sans"/>
                        </a:rPr>
                        <a:t>layers</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ተጨማሪ ንብርብሮች</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طبقات إضافية</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Capes addicionals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附加层</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لایه‌های اضافی</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अतिरिक्त परतें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追加レイヤー</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추가 레이어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Qatên zêde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Camadas adicionais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ਵਾਧੂ ਪਰਤਾਂ</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Дополнительные слои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Lakabyo dheeri ah</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Capas adicionales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Tabaka za ziada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Mga karagdagang layer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Ek katmanlar</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Додаткові шари</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Các lớp bổ sung</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hMerge="1"/>
                <a:tc gridSpan="2">
                  <a:txBody>
                    <a:bodyPr/>
                    <a:lstStyle/>
                    <a:p>
                      <a:pPr indent="0" lvl="0" marL="0" rtl="0" algn="ctr">
                        <a:spcBef>
                          <a:spcPts val="0"/>
                        </a:spcBef>
                        <a:spcAft>
                          <a:spcPts val="0"/>
                        </a:spcAft>
                        <a:buNone/>
                      </a:pPr>
                      <a:r>
                        <a:rPr b="1" lang="en" sz="1000">
                          <a:solidFill>
                            <a:srgbClr val="FFFFFF"/>
                          </a:solidFill>
                          <a:latin typeface="Open Sans"/>
                          <a:ea typeface="Open Sans"/>
                          <a:cs typeface="Open Sans"/>
                          <a:sym typeface="Open Sans"/>
                        </a:rPr>
                        <a:t>Adjustment</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ማስተካከል</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تعديل</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调整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تنظیم</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समायोजन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調整</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조정</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Lêanî</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ਸਮਾਯੋਜਨ</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Корректирование</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Toosinta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Ajuste</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Marekebisho</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Pagsasaayos</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Ayarlama</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Коригування</a:t>
                      </a:r>
                      <a:endParaRPr sz="10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000">
                          <a:solidFill>
                            <a:srgbClr val="FFFFFF"/>
                          </a:solidFill>
                          <a:latin typeface="Open Sans"/>
                          <a:ea typeface="Open Sans"/>
                          <a:cs typeface="Open Sans"/>
                          <a:sym typeface="Open Sans"/>
                        </a:rPr>
                        <a:t>Điều chỉnh</a:t>
                      </a:r>
                      <a:endParaRPr sz="10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descr="All text" id="189" name="Google Shape;189;p37"/>
          <p:cNvSpPr txBox="1"/>
          <p:nvPr/>
        </p:nvSpPr>
        <p:spPr>
          <a:xfrm>
            <a:off x="215550" y="0"/>
            <a:ext cx="8712900" cy="6858000"/>
          </a:xfrm>
          <a:prstGeom prst="rect">
            <a:avLst/>
          </a:prstGeom>
          <a:noFill/>
          <a:ln>
            <a:noFill/>
          </a:ln>
        </p:spPr>
        <p:txBody>
          <a:bodyPr anchorCtr="0" anchor="ctr" bIns="91425" lIns="91425" spcFirstLastPara="1" rIns="91425" wrap="square" tIns="91425">
            <a:noAutofit/>
          </a:bodyPr>
          <a:lstStyle/>
          <a:p>
            <a:pPr indent="0" lvl="0" marL="0" rtl="0" algn="l">
              <a:lnSpc>
                <a:spcPct val="90000"/>
              </a:lnSpc>
              <a:spcBef>
                <a:spcPts val="0"/>
              </a:spcBef>
              <a:spcAft>
                <a:spcPts val="0"/>
              </a:spcAft>
              <a:buNone/>
            </a:pPr>
            <a:r>
              <a:rPr lang="en" sz="3000">
                <a:solidFill>
                  <a:srgbClr val="FFFFFF"/>
                </a:solidFill>
                <a:latin typeface="Oswald"/>
                <a:ea typeface="Oswald"/>
                <a:cs typeface="Oswald"/>
                <a:sym typeface="Oswald"/>
              </a:rPr>
              <a:t>Evaluation for the watercolour painting</a:t>
            </a:r>
            <a:endParaRPr sz="3000">
              <a:solidFill>
                <a:srgbClr val="FFFFFF"/>
              </a:solidFill>
              <a:latin typeface="Oswald"/>
              <a:ea typeface="Oswald"/>
              <a:cs typeface="Oswald"/>
              <a:sym typeface="Oswald"/>
            </a:endParaRPr>
          </a:p>
          <a:p>
            <a:pPr indent="0" lvl="0" marL="0" rtl="0" algn="l">
              <a:lnSpc>
                <a:spcPct val="105000"/>
              </a:lnSpc>
              <a:spcBef>
                <a:spcPts val="0"/>
              </a:spcBef>
              <a:spcAft>
                <a:spcPts val="0"/>
              </a:spcAft>
              <a:buNone/>
            </a:pPr>
            <a:r>
              <a:t/>
            </a:r>
            <a:endParaRPr b="1">
              <a:solidFill>
                <a:srgbClr val="FFFFFF"/>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600">
                <a:solidFill>
                  <a:srgbClr val="FFFFFF"/>
                </a:solidFill>
                <a:latin typeface="Open Sans"/>
                <a:ea typeface="Open Sans"/>
                <a:cs typeface="Open Sans"/>
                <a:sym typeface="Open Sans"/>
              </a:rPr>
              <a:t>Quality of observation: </a:t>
            </a:r>
            <a:r>
              <a:rPr lang="en" sz="1600">
                <a:solidFill>
                  <a:srgbClr val="D9D9D9"/>
                </a:solidFill>
                <a:latin typeface="Open Sans"/>
                <a:ea typeface="Open Sans"/>
                <a:cs typeface="Open Sans"/>
                <a:sym typeface="Open Sans"/>
              </a:rPr>
              <a:t>Careful detail, proportion, and shading with the goal of </a:t>
            </a:r>
            <a:r>
              <a:rPr b="1" lang="en" sz="1600">
                <a:solidFill>
                  <a:srgbClr val="00FF00"/>
                </a:solidFill>
                <a:latin typeface="Open Sans"/>
                <a:ea typeface="Open Sans"/>
                <a:cs typeface="Open Sans"/>
                <a:sym typeface="Open Sans"/>
              </a:rPr>
              <a:t>realism</a:t>
            </a:r>
            <a:endParaRPr b="1" sz="160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500">
                <a:solidFill>
                  <a:srgbClr val="FFFFFF"/>
                </a:solidFill>
                <a:latin typeface="Open Sans"/>
                <a:ea typeface="Open Sans"/>
                <a:cs typeface="Open Sans"/>
                <a:sym typeface="Open Sans"/>
              </a:rPr>
              <a:t>Quality of painting technique: </a:t>
            </a:r>
            <a:r>
              <a:rPr lang="en" sz="1500">
                <a:solidFill>
                  <a:srgbClr val="D9D9D9"/>
                </a:solidFill>
                <a:latin typeface="Open Sans"/>
                <a:ea typeface="Open Sans"/>
                <a:cs typeface="Open Sans"/>
                <a:sym typeface="Open Sans"/>
              </a:rPr>
              <a:t>Excellent </a:t>
            </a:r>
            <a:r>
              <a:rPr b="1" lang="en" sz="1500">
                <a:solidFill>
                  <a:srgbClr val="00FF00"/>
                </a:solidFill>
                <a:latin typeface="Open Sans"/>
                <a:ea typeface="Open Sans"/>
                <a:cs typeface="Open Sans"/>
                <a:sym typeface="Open Sans"/>
              </a:rPr>
              <a:t>colour mixing</a:t>
            </a:r>
            <a:r>
              <a:rPr lang="en" sz="1500">
                <a:solidFill>
                  <a:srgbClr val="D9D9D9"/>
                </a:solidFill>
                <a:latin typeface="Open Sans"/>
                <a:ea typeface="Open Sans"/>
                <a:cs typeface="Open Sans"/>
                <a:sym typeface="Open Sans"/>
              </a:rPr>
              <a:t>, blending, </a:t>
            </a:r>
            <a:r>
              <a:rPr b="1" lang="en" sz="1500">
                <a:solidFill>
                  <a:srgbClr val="00FF00"/>
                </a:solidFill>
                <a:latin typeface="Open Sans"/>
                <a:ea typeface="Open Sans"/>
                <a:cs typeface="Open Sans"/>
                <a:sym typeface="Open Sans"/>
              </a:rPr>
              <a:t>brushwork</a:t>
            </a:r>
            <a:r>
              <a:rPr lang="en" sz="1500">
                <a:solidFill>
                  <a:srgbClr val="D9D9D9"/>
                </a:solidFill>
                <a:latin typeface="Open Sans"/>
                <a:ea typeface="Open Sans"/>
                <a:cs typeface="Open Sans"/>
                <a:sym typeface="Open Sans"/>
              </a:rPr>
              <a:t>, and </a:t>
            </a:r>
            <a:r>
              <a:rPr b="1" lang="en" sz="1500">
                <a:solidFill>
                  <a:srgbClr val="00FF00"/>
                </a:solidFill>
                <a:latin typeface="Open Sans"/>
                <a:ea typeface="Open Sans"/>
                <a:cs typeface="Open Sans"/>
                <a:sym typeface="Open Sans"/>
              </a:rPr>
              <a:t>texture</a:t>
            </a:r>
            <a:r>
              <a:rPr lang="en" sz="1500">
                <a:solidFill>
                  <a:srgbClr val="D9D9D9"/>
                </a:solidFill>
                <a:latin typeface="Open Sans"/>
                <a:ea typeface="Open Sans"/>
                <a:cs typeface="Open Sans"/>
                <a:sym typeface="Open Sans"/>
              </a:rPr>
              <a:t> </a:t>
            </a:r>
            <a:endParaRPr sz="1500">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a:solidFill>
                <a:srgbClr val="D9D9D9"/>
              </a:solidFill>
              <a:latin typeface="Open Sans"/>
              <a:ea typeface="Open Sans"/>
              <a:cs typeface="Open Sans"/>
              <a:sym typeface="Open Sans"/>
            </a:endParaRPr>
          </a:p>
          <a:p>
            <a:pPr indent="0" lvl="0" marL="0" rtl="0" algn="l">
              <a:lnSpc>
                <a:spcPct val="105000"/>
              </a:lnSpc>
              <a:spcBef>
                <a:spcPts val="0"/>
              </a:spcBef>
              <a:spcAft>
                <a:spcPts val="0"/>
              </a:spcAft>
              <a:buNone/>
            </a:pPr>
            <a:r>
              <a:rPr b="1" lang="en" sz="1450">
                <a:solidFill>
                  <a:srgbClr val="FFFFFF"/>
                </a:solidFill>
                <a:latin typeface="Open Sans"/>
                <a:ea typeface="Open Sans"/>
                <a:cs typeface="Open Sans"/>
                <a:sym typeface="Open Sans"/>
              </a:rPr>
              <a:t>Composition: </a:t>
            </a:r>
            <a:r>
              <a:rPr lang="en" sz="1450">
                <a:solidFill>
                  <a:srgbClr val="D9D9D9"/>
                </a:solidFill>
                <a:latin typeface="Open Sans"/>
                <a:ea typeface="Open Sans"/>
                <a:cs typeface="Open Sans"/>
                <a:sym typeface="Open Sans"/>
              </a:rPr>
              <a:t>Creating a full, well-balanced, non-central composition with a</a:t>
            </a:r>
            <a:r>
              <a:rPr b="1" lang="en" sz="1450">
                <a:solidFill>
                  <a:srgbClr val="00FF00"/>
                </a:solidFill>
                <a:latin typeface="Open Sans"/>
                <a:ea typeface="Open Sans"/>
                <a:cs typeface="Open Sans"/>
                <a:sym typeface="Open Sans"/>
              </a:rPr>
              <a:t> clear colour scheme</a:t>
            </a:r>
            <a:endParaRPr b="1" sz="1450">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0" rtl="0" algn="l">
              <a:lnSpc>
                <a:spcPct val="105000"/>
              </a:lnSpc>
              <a:spcBef>
                <a:spcPts val="0"/>
              </a:spcBef>
              <a:spcAft>
                <a:spcPts val="0"/>
              </a:spcAft>
              <a:buNone/>
            </a:pPr>
            <a:r>
              <a:t/>
            </a:r>
            <a:endParaRPr b="1">
              <a:solidFill>
                <a:srgbClr val="00FF00"/>
              </a:solidFill>
              <a:latin typeface="Open Sans"/>
              <a:ea typeface="Open Sans"/>
              <a:cs typeface="Open Sans"/>
              <a:sym typeface="Open Sans"/>
            </a:endParaRPr>
          </a:p>
          <a:p>
            <a:pPr indent="0" lvl="0" marL="457200" rtl="0" algn="l">
              <a:lnSpc>
                <a:spcPct val="105000"/>
              </a:lnSpc>
              <a:spcBef>
                <a:spcPts val="0"/>
              </a:spcBef>
              <a:spcAft>
                <a:spcPts val="0"/>
              </a:spcAft>
              <a:buNone/>
            </a:pPr>
            <a:r>
              <a:t/>
            </a:r>
            <a:endParaRPr sz="1000">
              <a:solidFill>
                <a:srgbClr val="D9D9D9"/>
              </a:solidFill>
              <a:latin typeface="Open Sans SemiBold"/>
              <a:ea typeface="Open Sans SemiBold"/>
              <a:cs typeface="Open Sans SemiBold"/>
              <a:sym typeface="Open Sans SemiBold"/>
            </a:endParaRPr>
          </a:p>
        </p:txBody>
      </p:sp>
      <p:sp>
        <p:nvSpPr>
          <p:cNvPr descr="Column 1" id="190" name="Google Shape;190;p37"/>
          <p:cNvSpPr txBox="1"/>
          <p:nvPr/>
        </p:nvSpPr>
        <p:spPr>
          <a:xfrm>
            <a:off x="46215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የምልከታ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الملاحظة</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l'observació</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观察质量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مشاهده</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अवलोकन की गुणवत्ता</a:t>
            </a:r>
            <a:endParaRPr sz="900">
              <a:solidFill>
                <a:srgbClr val="AAAAAA"/>
              </a:solidFill>
              <a:latin typeface="Average"/>
              <a:ea typeface="Average"/>
              <a:cs typeface="Average"/>
              <a:sym typeface="Average"/>
            </a:endParaRPr>
          </a:p>
        </p:txBody>
      </p:sp>
      <p:sp>
        <p:nvSpPr>
          <p:cNvPr descr="Column 2" id="191" name="Google Shape;191;p37"/>
          <p:cNvSpPr txBox="1"/>
          <p:nvPr/>
        </p:nvSpPr>
        <p:spPr>
          <a:xfrm>
            <a:off x="32028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観察の質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관찰의 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çavdêriyê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observação</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ਨਿਰੀਖਣ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наблюдения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fiirsashada</a:t>
            </a:r>
            <a:endParaRPr sz="900">
              <a:solidFill>
                <a:srgbClr val="AAAAAA"/>
              </a:solidFill>
              <a:latin typeface="Average"/>
              <a:ea typeface="Average"/>
              <a:cs typeface="Average"/>
              <a:sym typeface="Average"/>
            </a:endParaRPr>
          </a:p>
        </p:txBody>
      </p:sp>
      <p:sp>
        <p:nvSpPr>
          <p:cNvPr descr="Column 3" id="192" name="Google Shape;192;p37"/>
          <p:cNvSpPr txBox="1"/>
          <p:nvPr/>
        </p:nvSpPr>
        <p:spPr>
          <a:xfrm>
            <a:off x="5941200" y="10492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observación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uchunguzi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pagmamasid</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Gözlem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спостереження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quan sát</a:t>
            </a:r>
            <a:endParaRPr sz="900">
              <a:solidFill>
                <a:srgbClr val="AAAAAA"/>
              </a:solidFill>
              <a:latin typeface="Average"/>
              <a:ea typeface="Average"/>
              <a:cs typeface="Average"/>
              <a:sym typeface="Average"/>
            </a:endParaRPr>
          </a:p>
        </p:txBody>
      </p:sp>
      <p:sp>
        <p:nvSpPr>
          <p:cNvPr descr="Column 1" id="193" name="Google Shape;193;p37"/>
          <p:cNvSpPr txBox="1"/>
          <p:nvPr/>
        </p:nvSpPr>
        <p:spPr>
          <a:xfrm>
            <a:off x="46327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የቀለም ዘዴ ጥራት</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جودة تقنية الرسم</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Qualitat de la tècnica pictòrica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绘画技术的质量</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کیفیت تکنیک نقاشی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चित्रकला तकनीक की गुणवत्ता</a:t>
            </a:r>
            <a:endParaRPr sz="900">
              <a:solidFill>
                <a:srgbClr val="AAAAAA"/>
              </a:solidFill>
              <a:latin typeface="Average"/>
              <a:ea typeface="Average"/>
              <a:cs typeface="Average"/>
              <a:sym typeface="Average"/>
            </a:endParaRPr>
          </a:p>
        </p:txBody>
      </p:sp>
      <p:sp>
        <p:nvSpPr>
          <p:cNvPr descr="Column 2" id="194" name="Google Shape;194;p37"/>
          <p:cNvSpPr txBox="1"/>
          <p:nvPr/>
        </p:nvSpPr>
        <p:spPr>
          <a:xfrm>
            <a:off x="32039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絵画技術の質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페인팅 기법의 품질</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Kalîteya teknîka boyaxkirinê</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Qualidade da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ਪੇਂਟਿੰਗ ਤਕਨੀਕ ਦੀ ਗੁਣਵੱਤਾ</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Качество техники живописи</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Tayada farsamada rinjiyeynta</a:t>
            </a:r>
            <a:endParaRPr sz="900">
              <a:solidFill>
                <a:srgbClr val="AAAAAA"/>
              </a:solidFill>
              <a:latin typeface="Average"/>
              <a:ea typeface="Average"/>
              <a:cs typeface="Average"/>
              <a:sym typeface="Average"/>
            </a:endParaRPr>
          </a:p>
        </p:txBody>
      </p:sp>
      <p:sp>
        <p:nvSpPr>
          <p:cNvPr descr="Column 3" id="195" name="Google Shape;195;p37"/>
          <p:cNvSpPr txBox="1"/>
          <p:nvPr/>
        </p:nvSpPr>
        <p:spPr>
          <a:xfrm>
            <a:off x="5942325" y="3085881"/>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Calidad de la técnica de pintura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Ubora wa mbinu ya uchoraji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Kalidad ng pamamaraan ng pagpipinta</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Boyama tekniğinin kalitesi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Якість техніки малювання</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Chất lượng kỹ thuật sơn</a:t>
            </a:r>
            <a:endParaRPr sz="900">
              <a:solidFill>
                <a:srgbClr val="AAAAAA"/>
              </a:solidFill>
              <a:latin typeface="Average"/>
              <a:ea typeface="Average"/>
              <a:cs typeface="Average"/>
              <a:sym typeface="Average"/>
            </a:endParaRPr>
          </a:p>
        </p:txBody>
      </p:sp>
      <p:sp>
        <p:nvSpPr>
          <p:cNvPr descr="Column 1" id="196" name="Google Shape;196;p37"/>
          <p:cNvSpPr txBox="1"/>
          <p:nvPr/>
        </p:nvSpPr>
        <p:spPr>
          <a:xfrm>
            <a:off x="46327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ቅንብር እና የቀለም ዘዴ</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التكوين ومخطط الألوان</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Composició i esquema de colors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构图和配色方案</a:t>
            </a:r>
            <a:endParaRPr>
              <a:solidFill>
                <a:srgbClr val="AAAAAA"/>
              </a:solidFill>
              <a:latin typeface="Average"/>
              <a:ea typeface="Average"/>
              <a:cs typeface="Average"/>
              <a:sym typeface="Average"/>
            </a:endParaRPr>
          </a:p>
          <a:p>
            <a:pPr indent="0" lvl="0" marL="0" rtl="1" algn="ctr">
              <a:spcBef>
                <a:spcPts val="0"/>
              </a:spcBef>
              <a:spcAft>
                <a:spcPts val="0"/>
              </a:spcAft>
              <a:buNone/>
            </a:pPr>
            <a:r>
              <a:rPr lang="en">
                <a:solidFill>
                  <a:srgbClr val="AAAAAA"/>
                </a:solidFill>
                <a:latin typeface="Average"/>
                <a:ea typeface="Average"/>
                <a:cs typeface="Average"/>
                <a:sym typeface="Average"/>
              </a:rPr>
              <a:t>ترکیب‌بندی و طرح رنگی</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रचना और रंग योजना</a:t>
            </a:r>
            <a:endParaRPr sz="900">
              <a:solidFill>
                <a:srgbClr val="AAAAAA"/>
              </a:solidFill>
              <a:latin typeface="Average"/>
              <a:ea typeface="Average"/>
              <a:cs typeface="Average"/>
              <a:sym typeface="Average"/>
            </a:endParaRPr>
          </a:p>
        </p:txBody>
      </p:sp>
      <p:sp>
        <p:nvSpPr>
          <p:cNvPr descr="Column 2" id="197" name="Google Shape;197;p37"/>
          <p:cNvSpPr txBox="1"/>
          <p:nvPr/>
        </p:nvSpPr>
        <p:spPr>
          <a:xfrm>
            <a:off x="32039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構成と配色</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구성 및 색상 구성표</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Pêkhate û şêwaza rengan</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Composição e esquema de cores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ਰਚਨਾ ਅਤੇ ਰੰਗ ਸਕੀਮ</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Композиция и цветовое решение</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Halabuurka iyo nidaamka midabka</a:t>
            </a:r>
            <a:endParaRPr sz="900">
              <a:solidFill>
                <a:srgbClr val="AAAAAA"/>
              </a:solidFill>
              <a:latin typeface="Average"/>
              <a:ea typeface="Average"/>
              <a:cs typeface="Average"/>
              <a:sym typeface="Average"/>
            </a:endParaRPr>
          </a:p>
        </p:txBody>
      </p:sp>
      <p:sp>
        <p:nvSpPr>
          <p:cNvPr descr="Column 3" id="198" name="Google Shape;198;p37"/>
          <p:cNvSpPr txBox="1"/>
          <p:nvPr/>
        </p:nvSpPr>
        <p:spPr>
          <a:xfrm>
            <a:off x="5942325" y="5105406"/>
            <a:ext cx="2738400" cy="1657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AAAAAA"/>
                </a:solidFill>
                <a:latin typeface="Average"/>
                <a:ea typeface="Average"/>
                <a:cs typeface="Average"/>
                <a:sym typeface="Average"/>
              </a:rPr>
              <a:t>Composición y combinación de colores</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Muundo na mpango wa rangi</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Komposisyon at scheme ng kulay</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Kompozisyon ve renk şeması</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Композиція та колірна гама</a:t>
            </a:r>
            <a:endParaRPr>
              <a:solidFill>
                <a:srgbClr val="AAAAAA"/>
              </a:solidFill>
              <a:latin typeface="Average"/>
              <a:ea typeface="Average"/>
              <a:cs typeface="Average"/>
              <a:sym typeface="Average"/>
            </a:endParaRPr>
          </a:p>
          <a:p>
            <a:pPr indent="0" lvl="0" marL="0" rtl="0" algn="ctr">
              <a:spcBef>
                <a:spcPts val="0"/>
              </a:spcBef>
              <a:spcAft>
                <a:spcPts val="0"/>
              </a:spcAft>
              <a:buNone/>
            </a:pPr>
            <a:r>
              <a:rPr lang="en">
                <a:solidFill>
                  <a:srgbClr val="AAAAAA"/>
                </a:solidFill>
                <a:latin typeface="Average"/>
                <a:ea typeface="Average"/>
                <a:cs typeface="Average"/>
                <a:sym typeface="Average"/>
              </a:rPr>
              <a:t>Thành phần và bảng màu</a:t>
            </a:r>
            <a:endParaRPr sz="900">
              <a:solidFill>
                <a:srgbClr val="AAAAA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descr="Translations" id="207" name="Google Shape;207;p39"/>
          <p:cNvSpPr txBox="1"/>
          <p:nvPr/>
        </p:nvSpPr>
        <p:spPr>
          <a:xfrm>
            <a:off x="0" y="0"/>
            <a:ext cx="5954700" cy="18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Please hand in your finished Depth Drawing</a:t>
            </a:r>
            <a:endParaRPr sz="4800">
              <a:solidFill>
                <a:srgbClr val="FFFFFF"/>
              </a:solidFill>
              <a:latin typeface="Oswald"/>
              <a:ea typeface="Oswald"/>
              <a:cs typeface="Oswald"/>
              <a:sym typeface="Oswald"/>
            </a:endParaRPr>
          </a:p>
        </p:txBody>
      </p:sp>
      <p:sp>
        <p:nvSpPr>
          <p:cNvPr descr="Translations" id="208" name="Google Shape;208;p39"/>
          <p:cNvSpPr txBox="1"/>
          <p:nvPr/>
        </p:nvSpPr>
        <p:spPr>
          <a:xfrm>
            <a:off x="0" y="1828800"/>
            <a:ext cx="59547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rgbClr val="AAAAAA"/>
                </a:solidFill>
                <a:latin typeface="Average"/>
                <a:ea typeface="Average"/>
                <a:cs typeface="Average"/>
                <a:sym typeface="Average"/>
              </a:rPr>
              <a:t>እባክህ የተጠናቀቀውን የጥልቀት ስእልህን አስረክብ</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يرجى تسليم الرسم العميق النهائي الخاص بك</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Si us plau, entregueu el vostre dibuix de profunditat acabat.</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请提交你完成的深度图</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لطفا نقشه عمق تکمیل شده خود را تحویل دهید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कृपया अपना तैयार गहराई चित्र जमा करें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完成した深度図面を提出してください</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완성된 심도 도면을 제출해 주세요.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Ji kerema xwe Nexşeya Kûrahiya xwe ya qedandî radest bikin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Por favor, entregue seu Desenho de Profundidade finalizado</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ਕਿਰਪਾ ਕਰਕੇ ਆਪਣੀ ਮੁਕੰਮਲ ਹੋਈ ਡੂੰਘਾਈ ਵਾਲੀ ਡਰਾਇੰਗ ਸੌਂਪ ਦਿਓ।</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Пожалуйста, сдайте ваш готовый рисунок глубины.</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Fadlan dhiib Sawirka Qoto-dheeraada ee dhammaatay</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Por favor, entregue su dibujo de profundidad terminado.</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Tafadhali toa Mchoro wako wa Kina uliokamilika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Mangyaring ibigay ang iyong natapos na Depth Drawing</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Lütfen tamamlanmış Derinlik Çiziminizi teslim edin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Будь ласка, здайте ваш готовий креслення глибини</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Vui lòng nộp Bản vẽ chi tiết đã hoàn thành của bạn</a:t>
            </a:r>
            <a:endParaRPr sz="1900">
              <a:solidFill>
                <a:srgbClr val="CACACA"/>
              </a:solidFill>
              <a:latin typeface="Average"/>
              <a:ea typeface="Average"/>
              <a:cs typeface="Average"/>
              <a:sym typeface="Average"/>
            </a:endParaRPr>
          </a:p>
        </p:txBody>
      </p:sp>
      <p:sp>
        <p:nvSpPr>
          <p:cNvPr id="209" name="Google Shape;209;p39"/>
          <p:cNvSpPr txBox="1"/>
          <p:nvPr/>
        </p:nvSpPr>
        <p:spPr>
          <a:xfrm>
            <a:off x="5954700" y="0"/>
            <a:ext cx="3189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50">
                <a:solidFill>
                  <a:srgbClr val="DDDDDD"/>
                </a:solidFill>
                <a:latin typeface="Average"/>
                <a:ea typeface="Average"/>
                <a:cs typeface="Average"/>
                <a:sym typeface="Average"/>
              </a:rPr>
              <a:t>Amal Nadi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Kazera Bowen</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Andrea Castillo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i="1" lang="en" sz="1750">
                <a:solidFill>
                  <a:srgbClr val="DDDDDD"/>
                </a:solidFill>
                <a:latin typeface="Average"/>
                <a:ea typeface="Average"/>
                <a:cs typeface="Average"/>
                <a:sym typeface="Average"/>
              </a:rPr>
              <a:t>Caiden Fenton</a:t>
            </a:r>
            <a:endParaRPr i="1"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Ruby Hilewitz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Sophie McArel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Patrick Ray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i="1" lang="en" sz="1750">
                <a:solidFill>
                  <a:srgbClr val="DDDDDD"/>
                </a:solidFill>
                <a:latin typeface="Average"/>
                <a:ea typeface="Average"/>
                <a:cs typeface="Average"/>
                <a:sym typeface="Average"/>
              </a:rPr>
              <a:t>Kai Walsh</a:t>
            </a:r>
            <a:endParaRPr i="1" sz="1750">
              <a:solidFill>
                <a:srgbClr val="DDDDDD"/>
              </a:solidFill>
              <a:latin typeface="Average"/>
              <a:ea typeface="Average"/>
              <a:cs typeface="Average"/>
              <a:sym typeface="Average"/>
            </a:endParaRPr>
          </a:p>
          <a:p>
            <a:pPr indent="0" lvl="0" marL="0" rtl="0" algn="ctr">
              <a:spcBef>
                <a:spcPts val="0"/>
              </a:spcBef>
              <a:spcAft>
                <a:spcPts val="0"/>
              </a:spcAft>
              <a:buNone/>
            </a:pPr>
            <a:r>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Esther Abiri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Tacari Howe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David Li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Aeesha Mukuha Chege</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i="1" lang="en" sz="1750">
                <a:solidFill>
                  <a:srgbClr val="DDDDDD"/>
                </a:solidFill>
                <a:latin typeface="Average"/>
                <a:ea typeface="Average"/>
                <a:cs typeface="Average"/>
                <a:sym typeface="Average"/>
              </a:rPr>
              <a:t>Maryam Musayeva     </a:t>
            </a:r>
            <a:endParaRPr i="1"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Chris-Ann Richards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Kyle Asidera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Diesel Cloud Acosta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Aniyah Johnston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Milo Loane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i="1" lang="en" sz="1750">
                <a:solidFill>
                  <a:srgbClr val="DDDDDD"/>
                </a:solidFill>
                <a:latin typeface="Average"/>
                <a:ea typeface="Average"/>
                <a:cs typeface="Average"/>
                <a:sym typeface="Average"/>
              </a:rPr>
              <a:t>Khloe Rousseau    </a:t>
            </a:r>
            <a:endParaRPr i="1"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Isaiah Taranza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JT Thomas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Wrighter Vachon</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Luke Vaughan     </a:t>
            </a:r>
            <a:endParaRPr sz="1750">
              <a:solidFill>
                <a:srgbClr val="DDDDDD"/>
              </a:solidFill>
              <a:latin typeface="Average"/>
              <a:ea typeface="Average"/>
              <a:cs typeface="Average"/>
              <a:sym typeface="Average"/>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41"/>
          <p:cNvSpPr txBox="1"/>
          <p:nvPr/>
        </p:nvSpPr>
        <p:spPr>
          <a:xfrm>
            <a:off x="-75" y="5715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900">
                <a:solidFill>
                  <a:srgbClr val="FFFFFF"/>
                </a:solidFill>
                <a:latin typeface="Oswald"/>
                <a:ea typeface="Oswald"/>
                <a:cs typeface="Oswald"/>
                <a:sym typeface="Oswald"/>
              </a:rPr>
              <a:t>Painting projects from former students</a:t>
            </a:r>
            <a:endParaRPr sz="2300">
              <a:solidFill>
                <a:srgbClr val="B7B7B7"/>
              </a:solidFill>
              <a:latin typeface="Average"/>
              <a:ea typeface="Average"/>
              <a:cs typeface="Average"/>
              <a:sym typeface="Average"/>
            </a:endParaRPr>
          </a:p>
        </p:txBody>
      </p:sp>
      <p:sp>
        <p:nvSpPr>
          <p:cNvPr descr="Translations" id="219" name="Google Shape;219;p41"/>
          <p:cNvSpPr txBox="1"/>
          <p:nvPr/>
        </p:nvSpPr>
        <p:spPr>
          <a:xfrm>
            <a:off x="75" y="1719600"/>
            <a:ext cx="9144000" cy="4566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ከቀድሞ ተማሪዎች ፕሮጀክቶችን መቀባት</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مشاريع الرسم من الطلاب السابقين</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Projectes de pintura d'antics alumnes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以前学生的绘画项目</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پروژه‌های نقاشی از دانش‌آموزان سابق</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पूर्व छात्रों की चित्रकला परियोजनाएँ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元生徒による絵画プロジェクト</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전 학생들의 그림 프로젝트</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Projeyên boyaxkirinê ji xwendekarên berê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Projetos de pintura de ex-alunos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ਸਾਬਕਾ ਵਿਦਿਆਰਥੀਆਂ ਦੇ ਪੇਂਟਿੰਗ ਪ੍ਰੋਜੈਕਟ</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Проекты рисования от бывших учеников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Mashruucyada rinjiyeynta ee ardaydii hore</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Proyectos de pintura de antiguos alumnos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Miradi ya uchoraji kutoka kwa wanafunzi wa zamani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Mga proyekto sa pagpipinta mula sa mga dating mag-aaral</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Eski öğrencilerin resim projeleri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Малярські проекти від колишніх учнів</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Các dự án vẽ tranh của cựu học sinh</a:t>
            </a:r>
            <a:endParaRPr sz="3800">
              <a:solidFill>
                <a:srgbClr val="AAAAAA"/>
              </a:solidFill>
              <a:latin typeface="Average"/>
              <a:ea typeface="Average"/>
              <a:cs typeface="Average"/>
              <a:sym typeface="Average"/>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pic>
        <p:nvPicPr>
          <p:cNvPr id="224" name="Google Shape;224;p42"/>
          <p:cNvPicPr preferRelativeResize="0"/>
          <p:nvPr/>
        </p:nvPicPr>
        <p:blipFill>
          <a:blip r:embed="rId3">
            <a:alphaModFix/>
          </a:blip>
          <a:stretch>
            <a:fillRect/>
          </a:stretch>
        </p:blipFill>
        <p:spPr>
          <a:xfrm>
            <a:off x="311663" y="114300"/>
            <a:ext cx="2421637" cy="3200400"/>
          </a:xfrm>
          <a:prstGeom prst="rect">
            <a:avLst/>
          </a:prstGeom>
          <a:noFill/>
          <a:ln>
            <a:noFill/>
          </a:ln>
        </p:spPr>
      </p:pic>
      <p:pic>
        <p:nvPicPr>
          <p:cNvPr id="225" name="Google Shape;225;p42"/>
          <p:cNvPicPr preferRelativeResize="0"/>
          <p:nvPr/>
        </p:nvPicPr>
        <p:blipFill>
          <a:blip r:embed="rId4">
            <a:alphaModFix/>
          </a:blip>
          <a:stretch>
            <a:fillRect/>
          </a:stretch>
        </p:blipFill>
        <p:spPr>
          <a:xfrm>
            <a:off x="3351138" y="114288"/>
            <a:ext cx="2441721" cy="3200400"/>
          </a:xfrm>
          <a:prstGeom prst="rect">
            <a:avLst/>
          </a:prstGeom>
          <a:noFill/>
          <a:ln>
            <a:noFill/>
          </a:ln>
        </p:spPr>
      </p:pic>
      <p:pic>
        <p:nvPicPr>
          <p:cNvPr id="226" name="Google Shape;226;p42"/>
          <p:cNvPicPr preferRelativeResize="0"/>
          <p:nvPr/>
        </p:nvPicPr>
        <p:blipFill>
          <a:blip r:embed="rId5">
            <a:alphaModFix/>
          </a:blip>
          <a:stretch>
            <a:fillRect/>
          </a:stretch>
        </p:blipFill>
        <p:spPr>
          <a:xfrm>
            <a:off x="6410700" y="114300"/>
            <a:ext cx="2400299" cy="3200400"/>
          </a:xfrm>
          <a:prstGeom prst="rect">
            <a:avLst/>
          </a:prstGeom>
          <a:noFill/>
          <a:ln>
            <a:noFill/>
          </a:ln>
        </p:spPr>
      </p:pic>
      <p:pic>
        <p:nvPicPr>
          <p:cNvPr id="227" name="Google Shape;227;p42"/>
          <p:cNvPicPr preferRelativeResize="0"/>
          <p:nvPr/>
        </p:nvPicPr>
        <p:blipFill>
          <a:blip r:embed="rId6">
            <a:alphaModFix/>
          </a:blip>
          <a:stretch>
            <a:fillRect/>
          </a:stretch>
        </p:blipFill>
        <p:spPr>
          <a:xfrm>
            <a:off x="625138" y="3543300"/>
            <a:ext cx="1794699" cy="3200400"/>
          </a:xfrm>
          <a:prstGeom prst="rect">
            <a:avLst/>
          </a:prstGeom>
          <a:noFill/>
          <a:ln>
            <a:noFill/>
          </a:ln>
        </p:spPr>
      </p:pic>
      <p:pic>
        <p:nvPicPr>
          <p:cNvPr id="228" name="Google Shape;228;p42"/>
          <p:cNvPicPr preferRelativeResize="0"/>
          <p:nvPr/>
        </p:nvPicPr>
        <p:blipFill>
          <a:blip r:embed="rId7">
            <a:alphaModFix/>
          </a:blip>
          <a:stretch>
            <a:fillRect/>
          </a:stretch>
        </p:blipFill>
        <p:spPr>
          <a:xfrm>
            <a:off x="3086100" y="4145163"/>
            <a:ext cx="2971800" cy="1996678"/>
          </a:xfrm>
          <a:prstGeom prst="rect">
            <a:avLst/>
          </a:prstGeom>
          <a:noFill/>
          <a:ln>
            <a:noFill/>
          </a:ln>
        </p:spPr>
      </p:pic>
      <p:pic>
        <p:nvPicPr>
          <p:cNvPr id="229" name="Google Shape;229;p42"/>
          <p:cNvPicPr preferRelativeResize="0"/>
          <p:nvPr/>
        </p:nvPicPr>
        <p:blipFill>
          <a:blip r:embed="rId8">
            <a:alphaModFix/>
          </a:blip>
          <a:stretch>
            <a:fillRect/>
          </a:stretch>
        </p:blipFill>
        <p:spPr>
          <a:xfrm>
            <a:off x="6416800" y="3543294"/>
            <a:ext cx="2400299" cy="32004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3"/>
          <p:cNvSpPr txBox="1"/>
          <p:nvPr>
            <p:ph type="title"/>
          </p:nvPr>
        </p:nvSpPr>
        <p:spPr>
          <a:xfrm>
            <a:off x="5181600" y="0"/>
            <a:ext cx="3962700" cy="503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Puddles Wright</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2020</a:t>
            </a:r>
            <a:endParaRPr sz="2400">
              <a:solidFill>
                <a:srgbClr val="B7B7B7"/>
              </a:solidFill>
            </a:endParaRPr>
          </a:p>
        </p:txBody>
      </p:sp>
      <p:pic>
        <p:nvPicPr>
          <p:cNvPr id="235" name="Google Shape;235;p43"/>
          <p:cNvPicPr preferRelativeResize="0"/>
          <p:nvPr/>
        </p:nvPicPr>
        <p:blipFill>
          <a:blip r:embed="rId3">
            <a:alphaModFix/>
          </a:blip>
          <a:stretch>
            <a:fillRect/>
          </a:stretch>
        </p:blipFill>
        <p:spPr>
          <a:xfrm>
            <a:off x="0" y="0"/>
            <a:ext cx="5191125" cy="6858000"/>
          </a:xfrm>
          <a:prstGeom prst="rect">
            <a:avLst/>
          </a:prstGeom>
          <a:noFill/>
          <a:ln>
            <a:noFill/>
          </a:ln>
        </p:spPr>
      </p:pic>
      <p:pic>
        <p:nvPicPr>
          <p:cNvPr id="236" name="Google Shape;236;p43"/>
          <p:cNvPicPr preferRelativeResize="0"/>
          <p:nvPr/>
        </p:nvPicPr>
        <p:blipFill>
          <a:blip r:embed="rId4">
            <a:alphaModFix/>
          </a:blip>
          <a:stretch>
            <a:fillRect/>
          </a:stretch>
        </p:blipFill>
        <p:spPr>
          <a:xfrm>
            <a:off x="6248550" y="5037000"/>
            <a:ext cx="1828800" cy="1828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4"/>
          <p:cNvSpPr txBox="1"/>
          <p:nvPr>
            <p:ph type="title"/>
          </p:nvPr>
        </p:nvSpPr>
        <p:spPr>
          <a:xfrm>
            <a:off x="5181600" y="0"/>
            <a:ext cx="3962700" cy="6865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Samantha Wincey</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2020</a:t>
            </a:r>
            <a:endParaRPr sz="2400">
              <a:solidFill>
                <a:srgbClr val="B7B7B7"/>
              </a:solidFill>
            </a:endParaRPr>
          </a:p>
        </p:txBody>
      </p:sp>
      <p:pic>
        <p:nvPicPr>
          <p:cNvPr id="242" name="Google Shape;242;p44"/>
          <p:cNvPicPr preferRelativeResize="0"/>
          <p:nvPr/>
        </p:nvPicPr>
        <p:blipFill>
          <a:blip r:embed="rId3">
            <a:alphaModFix/>
          </a:blip>
          <a:stretch>
            <a:fillRect/>
          </a:stretch>
        </p:blipFill>
        <p:spPr>
          <a:xfrm>
            <a:off x="0" y="0"/>
            <a:ext cx="5229225" cy="6858000"/>
          </a:xfrm>
          <a:prstGeom prst="rect">
            <a:avLst/>
          </a:prstGeom>
          <a:noFill/>
          <a:ln>
            <a:noFill/>
          </a:ln>
        </p:spPr>
      </p:pic>
      <p:pic>
        <p:nvPicPr>
          <p:cNvPr id="243" name="Google Shape;243;p44"/>
          <p:cNvPicPr preferRelativeResize="0"/>
          <p:nvPr/>
        </p:nvPicPr>
        <p:blipFill>
          <a:blip r:embed="rId4">
            <a:alphaModFix/>
          </a:blip>
          <a:stretch>
            <a:fillRect/>
          </a:stretch>
        </p:blipFill>
        <p:spPr>
          <a:xfrm>
            <a:off x="5734200" y="4000500"/>
            <a:ext cx="2857500" cy="2857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descr="Translations" id="129" name="Google Shape;129;p27"/>
          <p:cNvSpPr txBox="1"/>
          <p:nvPr/>
        </p:nvSpPr>
        <p:spPr>
          <a:xfrm>
            <a:off x="2286000" y="0"/>
            <a:ext cx="6858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rgbClr val="AAAAAA"/>
                </a:solidFill>
                <a:latin typeface="Average"/>
                <a:ea typeface="Average"/>
                <a:cs typeface="Average"/>
                <a:sym typeface="Average"/>
              </a:rPr>
              <a:t>ዛሬ ቀለሞቻችንን ዊልስ መቀባት እንቀጥላለን እና የራሳችንን ግራጫዎች ከዋና ቀለሞች እንዴት መቀላቀል እንደምንችል እንማራለን ።</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اليوم سنستمر في رسم عجلات الألوان الخاصة بنا ونتعلم كيفية مزج اللون الرمادي الخاص بنا من الألوان الأساسية.</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Avui continuarem pintant els nostres cercles de colors i aprendrem a barrejar els nostres propis grisos a partir de colors primaris.</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今天我们将继续绘制我们的色轮并学习如何从原色中混合出我们自己的灰色。</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امروز قصد داریم به رنگ‌آمیزی چرخ‌های رنگی‌مان ادامه دهیم و یاد بگیریم که چگونه خاکستری‌های خودمان را از رنگ‌های اصلی ترکیب کنیم.</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आज हम अपने रंग चक्रों को रंगना जारी रखेंगे और सीखेंगे कि प्राथमिक रंगों से अपने स्वयं के ग्रे रंगों को कैसे मिलाया जाए।</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今日は、引き続きカラーホイールを描き、原色から独自のグレーを混ぜる方法を学びます。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오늘은 색상환을 계속해서 칠하고 기본색에서 회색을 혼합하는 방법을 알아보겠습니다.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Îro em ê berdewam bikin bi boyaxkirina çerxên rengên xwe û fêr bibin ka meriv çawa rengên gewr ên xwe ji rengên seretayî tevlihev dike.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Hoje vamos continuar pintando nossas rodas de cores e aprender como misturar nossos próprios tons de cinza a partir das cores primárias.</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ਅੱਜ ਅਸੀਂ ਆਪਣੇ ਰੰਗਾਂ ਦੇ ਪਹੀਏ ਪੇਂਟ ਕਰਨਾ ਜਾਰੀ ਰੱਖਾਂਗੇ ਅਤੇ ਸਿੱਖਾਂਗੇ ਕਿ ਆਪਣੇ ਸਲੇਟੀ ਰੰਗਾਂ ਨੂੰ ਪ੍ਰਾਇਮਰੀ ਰੰਗਾਂ ਤੋਂ ਕਿਵੇਂ ਮਿਲਾਉਣਾ 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Сегодня мы продолжим рисовать цветовые круги и научимся смешивать оттенки серого из основных цветов.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Maanta waxaan sii wadi doonaa rinjiyeynta midabadayada giraangiraha oo aan barano sida loo isku daro midabkeena cawlan.</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Hoy vamos a continuar pintando nuestras ruedas de colores y aprender a mezclar nuestros propios grises a partir de colores primarios.</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Leo tutaendelea kupaka rangi magurudumu yetu na kujifunza jinsi ya kuchanganya mvi zetu wenyewe kutoka kwa rangi za msingi.</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Ngayon ay magpapatuloy kaming magpinta ng aming mga kulay na gulong at matutunan kung paano paghaluin ang aming sariling mga kulay abo mula sa mga pangunahing kulay.</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Bugün renk çarklarımızı boyamaya devam edeceğiz ve ana renklerden kendi gri tonlarımızı nasıl karıştıracağımızı öğreneceğiz.</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Сьогодні ми продовжимо малювати наші кольорові круги та навчимося змішувати власні сірі відтінки з основних кольорів.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Hôm nay chúng ta sẽ tiếp tục tô màu trên bánh xe màu sắc và học cách pha màu xám từ các màu cơ bản.</a:t>
            </a:r>
            <a:endParaRPr sz="1250">
              <a:solidFill>
                <a:srgbClr val="CACACA"/>
              </a:solidFill>
              <a:latin typeface="Average"/>
              <a:ea typeface="Average"/>
              <a:cs typeface="Average"/>
              <a:sym typeface="Average"/>
            </a:endParaRPr>
          </a:p>
        </p:txBody>
      </p:sp>
      <p:sp>
        <p:nvSpPr>
          <p:cNvPr id="130" name="Google Shape;130;p27"/>
          <p:cNvSpPr txBox="1"/>
          <p:nvPr/>
        </p:nvSpPr>
        <p:spPr>
          <a:xfrm>
            <a:off x="0" y="0"/>
            <a:ext cx="2286000" cy="1077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What are we</a:t>
            </a:r>
            <a:br>
              <a:rPr lang="en" sz="3000">
                <a:solidFill>
                  <a:srgbClr val="FFFFFF"/>
                </a:solidFill>
                <a:latin typeface="Oswald"/>
                <a:ea typeface="Oswald"/>
                <a:cs typeface="Oswald"/>
                <a:sym typeface="Oswald"/>
              </a:rPr>
            </a:br>
            <a:r>
              <a:rPr lang="en" sz="3000">
                <a:solidFill>
                  <a:srgbClr val="FFFFFF"/>
                </a:solidFill>
                <a:latin typeface="Oswald"/>
                <a:ea typeface="Oswald"/>
                <a:cs typeface="Oswald"/>
                <a:sym typeface="Oswald"/>
              </a:rPr>
              <a:t>doing today?</a:t>
            </a:r>
            <a:endParaRPr/>
          </a:p>
        </p:txBody>
      </p:sp>
      <p:pic>
        <p:nvPicPr>
          <p:cNvPr descr="painting-colourWheel-Lily Kungl-1..jpg" id="131" name="Google Shape;131;p27"/>
          <p:cNvPicPr preferRelativeResize="0"/>
          <p:nvPr/>
        </p:nvPicPr>
        <p:blipFill>
          <a:blip r:embed="rId3">
            <a:alphaModFix/>
          </a:blip>
          <a:stretch>
            <a:fillRect/>
          </a:stretch>
        </p:blipFill>
        <p:spPr>
          <a:xfrm>
            <a:off x="0" y="1077300"/>
            <a:ext cx="2285998" cy="2987725"/>
          </a:xfrm>
          <a:prstGeom prst="rect">
            <a:avLst/>
          </a:prstGeom>
          <a:noFill/>
          <a:ln>
            <a:noFill/>
          </a:ln>
        </p:spPr>
      </p:pic>
      <p:sp>
        <p:nvSpPr>
          <p:cNvPr id="132" name="Google Shape;132;p27"/>
          <p:cNvSpPr txBox="1"/>
          <p:nvPr/>
        </p:nvSpPr>
        <p:spPr>
          <a:xfrm>
            <a:off x="0" y="4065025"/>
            <a:ext cx="2286000" cy="2793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rgbClr val="CACACA"/>
                </a:solidFill>
                <a:latin typeface="Average"/>
                <a:ea typeface="Average"/>
                <a:cs typeface="Average"/>
                <a:sym typeface="Average"/>
              </a:rPr>
              <a:t>Today we are going to continue to paint our </a:t>
            </a:r>
            <a:r>
              <a:rPr b="1" lang="en" sz="2000">
                <a:solidFill>
                  <a:srgbClr val="FFFFFF"/>
                </a:solidFill>
                <a:latin typeface="Average"/>
                <a:ea typeface="Average"/>
                <a:cs typeface="Average"/>
                <a:sym typeface="Average"/>
              </a:rPr>
              <a:t>colours wheels</a:t>
            </a:r>
            <a:r>
              <a:rPr lang="en" sz="2000">
                <a:solidFill>
                  <a:srgbClr val="CACACA"/>
                </a:solidFill>
                <a:latin typeface="Average"/>
                <a:ea typeface="Average"/>
                <a:cs typeface="Average"/>
                <a:sym typeface="Average"/>
              </a:rPr>
              <a:t> and learn how to mix our </a:t>
            </a:r>
            <a:r>
              <a:rPr b="1" lang="en" sz="2000">
                <a:solidFill>
                  <a:srgbClr val="FFFFFF"/>
                </a:solidFill>
                <a:latin typeface="Average"/>
                <a:ea typeface="Average"/>
                <a:cs typeface="Average"/>
                <a:sym typeface="Average"/>
              </a:rPr>
              <a:t>own greys</a:t>
            </a:r>
            <a:r>
              <a:rPr lang="en" sz="2000">
                <a:solidFill>
                  <a:srgbClr val="CACACA"/>
                </a:solidFill>
                <a:latin typeface="Average"/>
                <a:ea typeface="Average"/>
                <a:cs typeface="Average"/>
                <a:sym typeface="Average"/>
              </a:rPr>
              <a:t> from primary colours.</a:t>
            </a:r>
            <a:endParaRPr sz="11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5"/>
          <p:cNvSpPr txBox="1"/>
          <p:nvPr>
            <p:ph type="title"/>
          </p:nvPr>
        </p:nvSpPr>
        <p:spPr>
          <a:xfrm>
            <a:off x="5181600" y="0"/>
            <a:ext cx="39627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Sascha Steenbeek</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2020</a:t>
            </a:r>
            <a:endParaRPr sz="2400">
              <a:solidFill>
                <a:srgbClr val="B7B7B7"/>
              </a:solidFill>
            </a:endParaRPr>
          </a:p>
        </p:txBody>
      </p:sp>
      <p:pic>
        <p:nvPicPr>
          <p:cNvPr id="249" name="Google Shape;249;p45"/>
          <p:cNvPicPr preferRelativeResize="0"/>
          <p:nvPr/>
        </p:nvPicPr>
        <p:blipFill>
          <a:blip r:embed="rId3">
            <a:alphaModFix/>
          </a:blip>
          <a:stretch>
            <a:fillRect/>
          </a:stretch>
        </p:blipFill>
        <p:spPr>
          <a:xfrm>
            <a:off x="0" y="0"/>
            <a:ext cx="5153025" cy="6858000"/>
          </a:xfrm>
          <a:prstGeom prst="rect">
            <a:avLst/>
          </a:prstGeom>
          <a:noFill/>
          <a:ln>
            <a:noFill/>
          </a:ln>
        </p:spPr>
      </p:pic>
      <p:pic>
        <p:nvPicPr>
          <p:cNvPr id="250" name="Google Shape;250;p45"/>
          <p:cNvPicPr preferRelativeResize="0"/>
          <p:nvPr/>
        </p:nvPicPr>
        <p:blipFill>
          <a:blip r:embed="rId4">
            <a:alphaModFix/>
          </a:blip>
          <a:stretch>
            <a:fillRect/>
          </a:stretch>
        </p:blipFill>
        <p:spPr>
          <a:xfrm>
            <a:off x="6248550" y="5029200"/>
            <a:ext cx="1828800" cy="1828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6"/>
          <p:cNvSpPr txBox="1"/>
          <p:nvPr>
            <p:ph type="title"/>
          </p:nvPr>
        </p:nvSpPr>
        <p:spPr>
          <a:xfrm>
            <a:off x="3838575" y="0"/>
            <a:ext cx="5305800" cy="5037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Theo MacDonald</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2020</a:t>
            </a:r>
            <a:endParaRPr sz="2400">
              <a:solidFill>
                <a:srgbClr val="B7B7B7"/>
              </a:solidFill>
            </a:endParaRPr>
          </a:p>
        </p:txBody>
      </p:sp>
      <p:pic>
        <p:nvPicPr>
          <p:cNvPr id="256" name="Google Shape;256;p46"/>
          <p:cNvPicPr preferRelativeResize="0"/>
          <p:nvPr/>
        </p:nvPicPr>
        <p:blipFill>
          <a:blip r:embed="rId3">
            <a:alphaModFix/>
          </a:blip>
          <a:stretch>
            <a:fillRect/>
          </a:stretch>
        </p:blipFill>
        <p:spPr>
          <a:xfrm>
            <a:off x="0" y="0"/>
            <a:ext cx="3838575" cy="6858000"/>
          </a:xfrm>
          <a:prstGeom prst="rect">
            <a:avLst/>
          </a:prstGeom>
          <a:noFill/>
          <a:ln>
            <a:noFill/>
          </a:ln>
        </p:spPr>
      </p:pic>
      <p:pic>
        <p:nvPicPr>
          <p:cNvPr id="257" name="Google Shape;257;p46"/>
          <p:cNvPicPr preferRelativeResize="0"/>
          <p:nvPr/>
        </p:nvPicPr>
        <p:blipFill>
          <a:blip r:embed="rId4">
            <a:alphaModFix/>
          </a:blip>
          <a:stretch>
            <a:fillRect/>
          </a:stretch>
        </p:blipFill>
        <p:spPr>
          <a:xfrm>
            <a:off x="5577075" y="5037000"/>
            <a:ext cx="1828800" cy="1828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47"/>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Upasna Singh, </a:t>
            </a:r>
            <a:r>
              <a:rPr lang="en">
                <a:solidFill>
                  <a:srgbClr val="B7B7B7"/>
                </a:solidFill>
              </a:rPr>
              <a:t>watercolour on paper, Fall 2020</a:t>
            </a:r>
            <a:endParaRPr sz="2400">
              <a:solidFill>
                <a:srgbClr val="B7B7B7"/>
              </a:solidFill>
            </a:endParaRPr>
          </a:p>
        </p:txBody>
      </p:sp>
      <p:pic>
        <p:nvPicPr>
          <p:cNvPr id="263" name="Google Shape;263;p47"/>
          <p:cNvPicPr preferRelativeResize="0"/>
          <p:nvPr/>
        </p:nvPicPr>
        <p:blipFill>
          <a:blip r:embed="rId3">
            <a:alphaModFix/>
          </a:blip>
          <a:stretch>
            <a:fillRect/>
          </a:stretch>
        </p:blipFill>
        <p:spPr>
          <a:xfrm>
            <a:off x="0" y="0"/>
            <a:ext cx="9144000" cy="6162675"/>
          </a:xfrm>
          <a:prstGeom prst="rect">
            <a:avLst/>
          </a:prstGeom>
          <a:noFill/>
          <a:ln>
            <a:noFill/>
          </a:ln>
        </p:spPr>
      </p:pic>
      <p:pic>
        <p:nvPicPr>
          <p:cNvPr id="264" name="Google Shape;264;p47"/>
          <p:cNvPicPr preferRelativeResize="0"/>
          <p:nvPr/>
        </p:nvPicPr>
        <p:blipFill>
          <a:blip r:embed="rId4">
            <a:alphaModFix/>
          </a:blip>
          <a:stretch>
            <a:fillRect/>
          </a:stretch>
        </p:blipFill>
        <p:spPr>
          <a:xfrm>
            <a:off x="7315200" y="5037000"/>
            <a:ext cx="1828800" cy="18288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48"/>
          <p:cNvSpPr txBox="1"/>
          <p:nvPr>
            <p:ph type="title"/>
          </p:nvPr>
        </p:nvSpPr>
        <p:spPr>
          <a:xfrm>
            <a:off x="5181600" y="0"/>
            <a:ext cx="39627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Ziyao Ding</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Fall 2020</a:t>
            </a:r>
            <a:endParaRPr sz="2400">
              <a:solidFill>
                <a:srgbClr val="B7B7B7"/>
              </a:solidFill>
            </a:endParaRPr>
          </a:p>
        </p:txBody>
      </p:sp>
      <p:pic>
        <p:nvPicPr>
          <p:cNvPr id="270" name="Google Shape;270;p48"/>
          <p:cNvPicPr preferRelativeResize="0"/>
          <p:nvPr/>
        </p:nvPicPr>
        <p:blipFill>
          <a:blip r:embed="rId3">
            <a:alphaModFix/>
          </a:blip>
          <a:stretch>
            <a:fillRect/>
          </a:stretch>
        </p:blipFill>
        <p:spPr>
          <a:xfrm>
            <a:off x="0" y="3900"/>
            <a:ext cx="5153025" cy="6858000"/>
          </a:xfrm>
          <a:prstGeom prst="rect">
            <a:avLst/>
          </a:prstGeom>
          <a:noFill/>
          <a:ln>
            <a:noFill/>
          </a:ln>
        </p:spPr>
      </p:pic>
      <p:pic>
        <p:nvPicPr>
          <p:cNvPr id="271" name="Google Shape;271;p48"/>
          <p:cNvPicPr preferRelativeResize="0"/>
          <p:nvPr/>
        </p:nvPicPr>
        <p:blipFill>
          <a:blip r:embed="rId4">
            <a:alphaModFix/>
          </a:blip>
          <a:stretch>
            <a:fillRect/>
          </a:stretch>
        </p:blipFill>
        <p:spPr>
          <a:xfrm>
            <a:off x="6248550" y="5029200"/>
            <a:ext cx="1828800" cy="18288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p49"/>
          <p:cNvPicPr preferRelativeResize="0"/>
          <p:nvPr/>
        </p:nvPicPr>
        <p:blipFill>
          <a:blip r:embed="rId3">
            <a:alphaModFix/>
          </a:blip>
          <a:stretch>
            <a:fillRect/>
          </a:stretch>
        </p:blipFill>
        <p:spPr>
          <a:xfrm>
            <a:off x="311663" y="114300"/>
            <a:ext cx="2421637" cy="3200400"/>
          </a:xfrm>
          <a:prstGeom prst="rect">
            <a:avLst/>
          </a:prstGeom>
          <a:noFill/>
          <a:ln>
            <a:noFill/>
          </a:ln>
        </p:spPr>
      </p:pic>
      <p:pic>
        <p:nvPicPr>
          <p:cNvPr id="277" name="Google Shape;277;p49"/>
          <p:cNvPicPr preferRelativeResize="0"/>
          <p:nvPr/>
        </p:nvPicPr>
        <p:blipFill>
          <a:blip r:embed="rId4">
            <a:alphaModFix/>
          </a:blip>
          <a:stretch>
            <a:fillRect/>
          </a:stretch>
        </p:blipFill>
        <p:spPr>
          <a:xfrm>
            <a:off x="3351138" y="114288"/>
            <a:ext cx="2441721" cy="3200400"/>
          </a:xfrm>
          <a:prstGeom prst="rect">
            <a:avLst/>
          </a:prstGeom>
          <a:noFill/>
          <a:ln>
            <a:noFill/>
          </a:ln>
        </p:spPr>
      </p:pic>
      <p:pic>
        <p:nvPicPr>
          <p:cNvPr id="278" name="Google Shape;278;p49"/>
          <p:cNvPicPr preferRelativeResize="0"/>
          <p:nvPr/>
        </p:nvPicPr>
        <p:blipFill>
          <a:blip r:embed="rId5">
            <a:alphaModFix/>
          </a:blip>
          <a:stretch>
            <a:fillRect/>
          </a:stretch>
        </p:blipFill>
        <p:spPr>
          <a:xfrm>
            <a:off x="6410700" y="114300"/>
            <a:ext cx="2400299" cy="3200400"/>
          </a:xfrm>
          <a:prstGeom prst="rect">
            <a:avLst/>
          </a:prstGeom>
          <a:noFill/>
          <a:ln>
            <a:noFill/>
          </a:ln>
        </p:spPr>
      </p:pic>
      <p:pic>
        <p:nvPicPr>
          <p:cNvPr id="279" name="Google Shape;279;p49"/>
          <p:cNvPicPr preferRelativeResize="0"/>
          <p:nvPr/>
        </p:nvPicPr>
        <p:blipFill>
          <a:blip r:embed="rId6">
            <a:alphaModFix/>
          </a:blip>
          <a:stretch>
            <a:fillRect/>
          </a:stretch>
        </p:blipFill>
        <p:spPr>
          <a:xfrm>
            <a:off x="625138" y="3543300"/>
            <a:ext cx="1794699" cy="3200400"/>
          </a:xfrm>
          <a:prstGeom prst="rect">
            <a:avLst/>
          </a:prstGeom>
          <a:noFill/>
          <a:ln>
            <a:noFill/>
          </a:ln>
        </p:spPr>
      </p:pic>
      <p:pic>
        <p:nvPicPr>
          <p:cNvPr id="280" name="Google Shape;280;p49"/>
          <p:cNvPicPr preferRelativeResize="0"/>
          <p:nvPr/>
        </p:nvPicPr>
        <p:blipFill>
          <a:blip r:embed="rId7">
            <a:alphaModFix/>
          </a:blip>
          <a:stretch>
            <a:fillRect/>
          </a:stretch>
        </p:blipFill>
        <p:spPr>
          <a:xfrm>
            <a:off x="3086100" y="4145163"/>
            <a:ext cx="2971800" cy="1996678"/>
          </a:xfrm>
          <a:prstGeom prst="rect">
            <a:avLst/>
          </a:prstGeom>
          <a:noFill/>
          <a:ln>
            <a:noFill/>
          </a:ln>
        </p:spPr>
      </p:pic>
      <p:pic>
        <p:nvPicPr>
          <p:cNvPr id="281" name="Google Shape;281;p49"/>
          <p:cNvPicPr preferRelativeResize="0"/>
          <p:nvPr/>
        </p:nvPicPr>
        <p:blipFill>
          <a:blip r:embed="rId8">
            <a:alphaModFix/>
          </a:blip>
          <a:stretch>
            <a:fillRect/>
          </a:stretch>
        </p:blipFill>
        <p:spPr>
          <a:xfrm>
            <a:off x="6416800" y="3543294"/>
            <a:ext cx="2400299" cy="32004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51"/>
          <p:cNvPicPr preferRelativeResize="0"/>
          <p:nvPr/>
        </p:nvPicPr>
        <p:blipFill>
          <a:blip r:embed="rId3">
            <a:alphaModFix/>
          </a:blip>
          <a:stretch>
            <a:fillRect/>
          </a:stretch>
        </p:blipFill>
        <p:spPr>
          <a:xfrm>
            <a:off x="36575" y="263475"/>
            <a:ext cx="2971801" cy="2902081"/>
          </a:xfrm>
          <a:prstGeom prst="rect">
            <a:avLst/>
          </a:prstGeom>
          <a:noFill/>
          <a:ln>
            <a:noFill/>
          </a:ln>
        </p:spPr>
      </p:pic>
      <p:pic>
        <p:nvPicPr>
          <p:cNvPr id="291" name="Google Shape;291;p51"/>
          <p:cNvPicPr preferRelativeResize="0"/>
          <p:nvPr/>
        </p:nvPicPr>
        <p:blipFill>
          <a:blip r:embed="rId4">
            <a:alphaModFix/>
          </a:blip>
          <a:stretch>
            <a:fillRect/>
          </a:stretch>
        </p:blipFill>
        <p:spPr>
          <a:xfrm>
            <a:off x="3086075" y="627938"/>
            <a:ext cx="2971800" cy="2173129"/>
          </a:xfrm>
          <a:prstGeom prst="rect">
            <a:avLst/>
          </a:prstGeom>
          <a:noFill/>
          <a:ln>
            <a:noFill/>
          </a:ln>
        </p:spPr>
      </p:pic>
      <p:pic>
        <p:nvPicPr>
          <p:cNvPr id="292" name="Google Shape;292;p51"/>
          <p:cNvPicPr preferRelativeResize="0"/>
          <p:nvPr/>
        </p:nvPicPr>
        <p:blipFill>
          <a:blip r:embed="rId5">
            <a:alphaModFix/>
          </a:blip>
          <a:stretch>
            <a:fillRect/>
          </a:stretch>
        </p:blipFill>
        <p:spPr>
          <a:xfrm>
            <a:off x="6208775" y="114300"/>
            <a:ext cx="2816352" cy="3200400"/>
          </a:xfrm>
          <a:prstGeom prst="rect">
            <a:avLst/>
          </a:prstGeom>
          <a:noFill/>
          <a:ln>
            <a:noFill/>
          </a:ln>
        </p:spPr>
      </p:pic>
      <p:pic>
        <p:nvPicPr>
          <p:cNvPr id="293" name="Google Shape;293;p51"/>
          <p:cNvPicPr preferRelativeResize="0"/>
          <p:nvPr/>
        </p:nvPicPr>
        <p:blipFill>
          <a:blip r:embed="rId6">
            <a:alphaModFix/>
          </a:blip>
          <a:stretch>
            <a:fillRect/>
          </a:stretch>
        </p:blipFill>
        <p:spPr>
          <a:xfrm>
            <a:off x="398675" y="3543300"/>
            <a:ext cx="2247609" cy="3200400"/>
          </a:xfrm>
          <a:prstGeom prst="rect">
            <a:avLst/>
          </a:prstGeom>
          <a:noFill/>
          <a:ln>
            <a:noFill/>
          </a:ln>
        </p:spPr>
      </p:pic>
      <p:pic>
        <p:nvPicPr>
          <p:cNvPr id="294" name="Google Shape;294;p51"/>
          <p:cNvPicPr preferRelativeResize="0"/>
          <p:nvPr/>
        </p:nvPicPr>
        <p:blipFill>
          <a:blip r:embed="rId7">
            <a:alphaModFix/>
          </a:blip>
          <a:stretch>
            <a:fillRect/>
          </a:stretch>
        </p:blipFill>
        <p:spPr>
          <a:xfrm>
            <a:off x="3471550" y="3543300"/>
            <a:ext cx="2200875" cy="3200400"/>
          </a:xfrm>
          <a:prstGeom prst="rect">
            <a:avLst/>
          </a:prstGeom>
          <a:noFill/>
          <a:ln>
            <a:noFill/>
          </a:ln>
        </p:spPr>
      </p:pic>
      <p:pic>
        <p:nvPicPr>
          <p:cNvPr id="295" name="Google Shape;295;p51"/>
          <p:cNvPicPr preferRelativeResize="0"/>
          <p:nvPr/>
        </p:nvPicPr>
        <p:blipFill>
          <a:blip r:embed="rId8">
            <a:alphaModFix/>
          </a:blip>
          <a:stretch>
            <a:fillRect/>
          </a:stretch>
        </p:blipFill>
        <p:spPr>
          <a:xfrm>
            <a:off x="6428225" y="3543306"/>
            <a:ext cx="2377440" cy="32004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52"/>
          <p:cNvSpPr txBox="1"/>
          <p:nvPr>
            <p:ph type="title"/>
          </p:nvPr>
        </p:nvSpPr>
        <p:spPr>
          <a:xfrm>
            <a:off x="7029450" y="0"/>
            <a:ext cx="21150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Charlotte Evans</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Spring 2021</a:t>
            </a:r>
            <a:endParaRPr sz="2400">
              <a:solidFill>
                <a:srgbClr val="B7B7B7"/>
              </a:solidFill>
            </a:endParaRPr>
          </a:p>
        </p:txBody>
      </p:sp>
      <p:pic>
        <p:nvPicPr>
          <p:cNvPr id="301" name="Google Shape;301;p52"/>
          <p:cNvPicPr preferRelativeResize="0"/>
          <p:nvPr/>
        </p:nvPicPr>
        <p:blipFill>
          <a:blip r:embed="rId3">
            <a:alphaModFix/>
          </a:blip>
          <a:stretch>
            <a:fillRect/>
          </a:stretch>
        </p:blipFill>
        <p:spPr>
          <a:xfrm>
            <a:off x="0" y="3900"/>
            <a:ext cx="7029450" cy="6858000"/>
          </a:xfrm>
          <a:prstGeom prst="rect">
            <a:avLst/>
          </a:prstGeom>
          <a:noFill/>
          <a:ln>
            <a:noFill/>
          </a:ln>
        </p:spPr>
      </p:pic>
      <p:pic>
        <p:nvPicPr>
          <p:cNvPr id="302" name="Google Shape;302;p52"/>
          <p:cNvPicPr preferRelativeResize="0"/>
          <p:nvPr/>
        </p:nvPicPr>
        <p:blipFill>
          <a:blip r:embed="rId4">
            <a:alphaModFix/>
          </a:blip>
          <a:stretch>
            <a:fillRect/>
          </a:stretch>
        </p:blipFill>
        <p:spPr>
          <a:xfrm>
            <a:off x="7172550" y="5029200"/>
            <a:ext cx="1828800" cy="18288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53"/>
          <p:cNvSpPr txBox="1"/>
          <p:nvPr>
            <p:ph type="title"/>
          </p:nvPr>
        </p:nvSpPr>
        <p:spPr>
          <a:xfrm>
            <a:off x="150" y="6175800"/>
            <a:ext cx="7315200" cy="690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Ella Kim, </a:t>
            </a:r>
            <a:r>
              <a:rPr lang="en">
                <a:solidFill>
                  <a:srgbClr val="B7B7B7"/>
                </a:solidFill>
              </a:rPr>
              <a:t>watercolour on paper, Spring 2021</a:t>
            </a:r>
            <a:endParaRPr sz="2400">
              <a:solidFill>
                <a:srgbClr val="B7B7B7"/>
              </a:solidFill>
            </a:endParaRPr>
          </a:p>
        </p:txBody>
      </p:sp>
      <p:pic>
        <p:nvPicPr>
          <p:cNvPr id="308" name="Google Shape;308;p53"/>
          <p:cNvPicPr preferRelativeResize="0"/>
          <p:nvPr/>
        </p:nvPicPr>
        <p:blipFill>
          <a:blip r:embed="rId3">
            <a:alphaModFix/>
          </a:blip>
          <a:stretch>
            <a:fillRect/>
          </a:stretch>
        </p:blipFill>
        <p:spPr>
          <a:xfrm>
            <a:off x="0" y="0"/>
            <a:ext cx="8445538" cy="6175799"/>
          </a:xfrm>
          <a:prstGeom prst="rect">
            <a:avLst/>
          </a:prstGeom>
          <a:noFill/>
          <a:ln>
            <a:noFill/>
          </a:ln>
        </p:spPr>
      </p:pic>
      <p:pic>
        <p:nvPicPr>
          <p:cNvPr id="309" name="Google Shape;309;p53"/>
          <p:cNvPicPr preferRelativeResize="0"/>
          <p:nvPr/>
        </p:nvPicPr>
        <p:blipFill>
          <a:blip r:embed="rId4">
            <a:alphaModFix/>
          </a:blip>
          <a:stretch>
            <a:fillRect/>
          </a:stretch>
        </p:blipFill>
        <p:spPr>
          <a:xfrm>
            <a:off x="7315200" y="5029200"/>
            <a:ext cx="1828800" cy="18288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54"/>
          <p:cNvSpPr txBox="1"/>
          <p:nvPr>
            <p:ph type="title"/>
          </p:nvPr>
        </p:nvSpPr>
        <p:spPr>
          <a:xfrm>
            <a:off x="6029325" y="0"/>
            <a:ext cx="31152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Hannah Snyder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Spring 2021</a:t>
            </a:r>
            <a:endParaRPr sz="2400">
              <a:solidFill>
                <a:srgbClr val="B7B7B7"/>
              </a:solidFill>
            </a:endParaRPr>
          </a:p>
        </p:txBody>
      </p:sp>
      <p:pic>
        <p:nvPicPr>
          <p:cNvPr id="315" name="Google Shape;315;p54"/>
          <p:cNvPicPr preferRelativeResize="0"/>
          <p:nvPr/>
        </p:nvPicPr>
        <p:blipFill>
          <a:blip r:embed="rId3">
            <a:alphaModFix/>
          </a:blip>
          <a:stretch>
            <a:fillRect/>
          </a:stretch>
        </p:blipFill>
        <p:spPr>
          <a:xfrm>
            <a:off x="0" y="3900"/>
            <a:ext cx="6029325" cy="6858000"/>
          </a:xfrm>
          <a:prstGeom prst="rect">
            <a:avLst/>
          </a:prstGeom>
          <a:noFill/>
          <a:ln>
            <a:noFill/>
          </a:ln>
        </p:spPr>
      </p:pic>
      <p:pic>
        <p:nvPicPr>
          <p:cNvPr id="316" name="Google Shape;316;p54"/>
          <p:cNvPicPr preferRelativeResize="0"/>
          <p:nvPr/>
        </p:nvPicPr>
        <p:blipFill>
          <a:blip r:embed="rId4">
            <a:alphaModFix/>
          </a:blip>
          <a:stretch>
            <a:fillRect/>
          </a:stretch>
        </p:blipFill>
        <p:spPr>
          <a:xfrm>
            <a:off x="6672525" y="5029200"/>
            <a:ext cx="1828800" cy="18288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28"/>
          <p:cNvSpPr txBox="1"/>
          <p:nvPr/>
        </p:nvSpPr>
        <p:spPr>
          <a:xfrm>
            <a:off x="5486400" y="475"/>
            <a:ext cx="3657300" cy="5029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David Lidbetter</a:t>
            </a:r>
            <a:r>
              <a:rPr i="1" lang="en" sz="2400">
                <a:solidFill>
                  <a:srgbClr val="B7B7B7"/>
                </a:solidFill>
                <a:latin typeface="Cabin"/>
                <a:ea typeface="Cabin"/>
                <a:cs typeface="Cabin"/>
                <a:sym typeface="Cabin"/>
              </a:rPr>
              <a:t> (Ottawa)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Quiet Now</a:t>
            </a:r>
            <a:endParaRPr b="1" i="1" sz="2400">
              <a:solidFill>
                <a:srgbClr val="FFFFFF"/>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2020</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oil on canvas</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16 x 20”</a:t>
            </a:r>
            <a:endParaRPr sz="2400">
              <a:solidFill>
                <a:srgbClr val="B7B7B7"/>
              </a:solidFill>
              <a:latin typeface="Cabin"/>
              <a:ea typeface="Cabin"/>
              <a:cs typeface="Cabin"/>
              <a:sym typeface="Cabin"/>
            </a:endParaRPr>
          </a:p>
        </p:txBody>
      </p:sp>
      <p:pic>
        <p:nvPicPr>
          <p:cNvPr descr="Image from https://instagram.fyaw1-1.fna.fbcdn.net/v/t51.2885-15/e35/87703606_1060776817618707_4630252331268168853_n.jpg?_nc_ht=instagram.fyaw1-1.fna.fbcdn.net&amp;_nc_cat=103&amp;_nc_ohc=IRKUOdvOUdsAX9Waa8X&amp;oh=68a3de6a1914c3fedf98bdca01116b8f&amp;oe=5E959C46" id="138" name="Google Shape;138;p28"/>
          <p:cNvPicPr preferRelativeResize="0"/>
          <p:nvPr/>
        </p:nvPicPr>
        <p:blipFill>
          <a:blip r:embed="rId3">
            <a:alphaModFix/>
          </a:blip>
          <a:stretch>
            <a:fillRect/>
          </a:stretch>
        </p:blipFill>
        <p:spPr>
          <a:xfrm>
            <a:off x="0" y="0"/>
            <a:ext cx="5486400" cy="6858000"/>
          </a:xfrm>
          <a:prstGeom prst="rect">
            <a:avLst/>
          </a:prstGeom>
          <a:noFill/>
          <a:ln>
            <a:noFill/>
          </a:ln>
        </p:spPr>
      </p:pic>
      <p:pic>
        <p:nvPicPr>
          <p:cNvPr id="139" name="Google Shape;139;p28"/>
          <p:cNvPicPr preferRelativeResize="0"/>
          <p:nvPr/>
        </p:nvPicPr>
        <p:blipFill>
          <a:blip r:embed="rId4">
            <a:alphaModFix/>
          </a:blip>
          <a:stretch>
            <a:fillRect/>
          </a:stretch>
        </p:blipFill>
        <p:spPr>
          <a:xfrm>
            <a:off x="6400650" y="5029675"/>
            <a:ext cx="1828800" cy="1828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55"/>
          <p:cNvSpPr txBox="1"/>
          <p:nvPr>
            <p:ph type="title"/>
          </p:nvPr>
        </p:nvSpPr>
        <p:spPr>
          <a:xfrm>
            <a:off x="4810125" y="0"/>
            <a:ext cx="43344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Kate James</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watercolour and collage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Spring 2021</a:t>
            </a:r>
            <a:endParaRPr sz="2400">
              <a:solidFill>
                <a:srgbClr val="B7B7B7"/>
              </a:solidFill>
            </a:endParaRPr>
          </a:p>
        </p:txBody>
      </p:sp>
      <p:pic>
        <p:nvPicPr>
          <p:cNvPr id="322" name="Google Shape;322;p55"/>
          <p:cNvPicPr preferRelativeResize="0"/>
          <p:nvPr/>
        </p:nvPicPr>
        <p:blipFill>
          <a:blip r:embed="rId3">
            <a:alphaModFix/>
          </a:blip>
          <a:stretch>
            <a:fillRect/>
          </a:stretch>
        </p:blipFill>
        <p:spPr>
          <a:xfrm>
            <a:off x="0" y="0"/>
            <a:ext cx="4810125" cy="6858000"/>
          </a:xfrm>
          <a:prstGeom prst="rect">
            <a:avLst/>
          </a:prstGeom>
          <a:noFill/>
          <a:ln>
            <a:noFill/>
          </a:ln>
        </p:spPr>
      </p:pic>
      <p:pic>
        <p:nvPicPr>
          <p:cNvPr id="323" name="Google Shape;323;p55"/>
          <p:cNvPicPr preferRelativeResize="0"/>
          <p:nvPr/>
        </p:nvPicPr>
        <p:blipFill>
          <a:blip r:embed="rId4">
            <a:alphaModFix/>
          </a:blip>
          <a:stretch>
            <a:fillRect/>
          </a:stretch>
        </p:blipFill>
        <p:spPr>
          <a:xfrm>
            <a:off x="6062925" y="5029200"/>
            <a:ext cx="1828800" cy="18288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6"/>
          <p:cNvSpPr txBox="1"/>
          <p:nvPr>
            <p:ph type="title"/>
          </p:nvPr>
        </p:nvSpPr>
        <p:spPr>
          <a:xfrm>
            <a:off x="4714875" y="0"/>
            <a:ext cx="44295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Maisie Hermogeno</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acrylic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Spring 2021</a:t>
            </a:r>
            <a:endParaRPr sz="2400">
              <a:solidFill>
                <a:srgbClr val="B7B7B7"/>
              </a:solidFill>
            </a:endParaRPr>
          </a:p>
        </p:txBody>
      </p:sp>
      <p:pic>
        <p:nvPicPr>
          <p:cNvPr id="329" name="Google Shape;329;p56"/>
          <p:cNvPicPr preferRelativeResize="0"/>
          <p:nvPr/>
        </p:nvPicPr>
        <p:blipFill>
          <a:blip r:embed="rId3">
            <a:alphaModFix/>
          </a:blip>
          <a:stretch>
            <a:fillRect/>
          </a:stretch>
        </p:blipFill>
        <p:spPr>
          <a:xfrm>
            <a:off x="0" y="3900"/>
            <a:ext cx="4714875" cy="6858000"/>
          </a:xfrm>
          <a:prstGeom prst="rect">
            <a:avLst/>
          </a:prstGeom>
          <a:noFill/>
          <a:ln>
            <a:noFill/>
          </a:ln>
        </p:spPr>
      </p:pic>
      <p:pic>
        <p:nvPicPr>
          <p:cNvPr id="330" name="Google Shape;330;p56"/>
          <p:cNvPicPr preferRelativeResize="0"/>
          <p:nvPr/>
        </p:nvPicPr>
        <p:blipFill>
          <a:blip r:embed="rId4">
            <a:alphaModFix/>
          </a:blip>
          <a:stretch>
            <a:fillRect/>
          </a:stretch>
        </p:blipFill>
        <p:spPr>
          <a:xfrm>
            <a:off x="6015225" y="5029200"/>
            <a:ext cx="1828800" cy="18288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7"/>
          <p:cNvSpPr txBox="1"/>
          <p:nvPr>
            <p:ph type="title"/>
          </p:nvPr>
        </p:nvSpPr>
        <p:spPr>
          <a:xfrm>
            <a:off x="5086350" y="0"/>
            <a:ext cx="4058100" cy="502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Molly Dodge Austin</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coloured pencil on paper</a:t>
            </a:r>
            <a:endParaRPr>
              <a:solidFill>
                <a:srgbClr val="B7B7B7"/>
              </a:solidFill>
            </a:endParaRPr>
          </a:p>
          <a:p>
            <a:pPr indent="0" lvl="0" marL="0" rtl="0" algn="ctr">
              <a:spcBef>
                <a:spcPts val="0"/>
              </a:spcBef>
              <a:spcAft>
                <a:spcPts val="0"/>
              </a:spcAft>
              <a:buNone/>
            </a:pPr>
            <a:r>
              <a:t/>
            </a:r>
            <a:endParaRPr>
              <a:solidFill>
                <a:srgbClr val="B7B7B7"/>
              </a:solidFill>
            </a:endParaRPr>
          </a:p>
          <a:p>
            <a:pPr indent="0" lvl="0" marL="0" rtl="0" algn="ctr">
              <a:spcBef>
                <a:spcPts val="0"/>
              </a:spcBef>
              <a:spcAft>
                <a:spcPts val="0"/>
              </a:spcAft>
              <a:buNone/>
            </a:pPr>
            <a:r>
              <a:rPr lang="en">
                <a:solidFill>
                  <a:srgbClr val="B7B7B7"/>
                </a:solidFill>
              </a:rPr>
              <a:t>Spring 2021</a:t>
            </a:r>
            <a:endParaRPr sz="2400">
              <a:solidFill>
                <a:srgbClr val="B7B7B7"/>
              </a:solidFill>
            </a:endParaRPr>
          </a:p>
        </p:txBody>
      </p:sp>
      <p:pic>
        <p:nvPicPr>
          <p:cNvPr id="336" name="Google Shape;336;p57"/>
          <p:cNvPicPr preferRelativeResize="0"/>
          <p:nvPr/>
        </p:nvPicPr>
        <p:blipFill>
          <a:blip r:embed="rId3">
            <a:alphaModFix/>
          </a:blip>
          <a:stretch>
            <a:fillRect/>
          </a:stretch>
        </p:blipFill>
        <p:spPr>
          <a:xfrm>
            <a:off x="0" y="0"/>
            <a:ext cx="5086350" cy="6858000"/>
          </a:xfrm>
          <a:prstGeom prst="rect">
            <a:avLst/>
          </a:prstGeom>
          <a:noFill/>
          <a:ln>
            <a:noFill/>
          </a:ln>
        </p:spPr>
      </p:pic>
      <p:pic>
        <p:nvPicPr>
          <p:cNvPr id="337" name="Google Shape;337;p57"/>
          <p:cNvPicPr preferRelativeResize="0"/>
          <p:nvPr/>
        </p:nvPicPr>
        <p:blipFill>
          <a:blip r:embed="rId4">
            <a:alphaModFix/>
          </a:blip>
          <a:stretch>
            <a:fillRect/>
          </a:stretch>
        </p:blipFill>
        <p:spPr>
          <a:xfrm>
            <a:off x="6201000" y="5029200"/>
            <a:ext cx="1828800" cy="18288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pic>
        <p:nvPicPr>
          <p:cNvPr id="342" name="Google Shape;342;p58"/>
          <p:cNvPicPr preferRelativeResize="0"/>
          <p:nvPr/>
        </p:nvPicPr>
        <p:blipFill>
          <a:blip r:embed="rId3">
            <a:alphaModFix/>
          </a:blip>
          <a:stretch>
            <a:fillRect/>
          </a:stretch>
        </p:blipFill>
        <p:spPr>
          <a:xfrm>
            <a:off x="36575" y="263475"/>
            <a:ext cx="2971801" cy="2902081"/>
          </a:xfrm>
          <a:prstGeom prst="rect">
            <a:avLst/>
          </a:prstGeom>
          <a:noFill/>
          <a:ln>
            <a:noFill/>
          </a:ln>
        </p:spPr>
      </p:pic>
      <p:pic>
        <p:nvPicPr>
          <p:cNvPr id="343" name="Google Shape;343;p58"/>
          <p:cNvPicPr preferRelativeResize="0"/>
          <p:nvPr/>
        </p:nvPicPr>
        <p:blipFill>
          <a:blip r:embed="rId4">
            <a:alphaModFix/>
          </a:blip>
          <a:stretch>
            <a:fillRect/>
          </a:stretch>
        </p:blipFill>
        <p:spPr>
          <a:xfrm>
            <a:off x="3086075" y="627938"/>
            <a:ext cx="2971800" cy="2173129"/>
          </a:xfrm>
          <a:prstGeom prst="rect">
            <a:avLst/>
          </a:prstGeom>
          <a:noFill/>
          <a:ln>
            <a:noFill/>
          </a:ln>
        </p:spPr>
      </p:pic>
      <p:pic>
        <p:nvPicPr>
          <p:cNvPr id="344" name="Google Shape;344;p58"/>
          <p:cNvPicPr preferRelativeResize="0"/>
          <p:nvPr/>
        </p:nvPicPr>
        <p:blipFill>
          <a:blip r:embed="rId5">
            <a:alphaModFix/>
          </a:blip>
          <a:stretch>
            <a:fillRect/>
          </a:stretch>
        </p:blipFill>
        <p:spPr>
          <a:xfrm>
            <a:off x="6208775" y="114300"/>
            <a:ext cx="2816352" cy="3200400"/>
          </a:xfrm>
          <a:prstGeom prst="rect">
            <a:avLst/>
          </a:prstGeom>
          <a:noFill/>
          <a:ln>
            <a:noFill/>
          </a:ln>
        </p:spPr>
      </p:pic>
      <p:pic>
        <p:nvPicPr>
          <p:cNvPr id="345" name="Google Shape;345;p58"/>
          <p:cNvPicPr preferRelativeResize="0"/>
          <p:nvPr/>
        </p:nvPicPr>
        <p:blipFill>
          <a:blip r:embed="rId6">
            <a:alphaModFix/>
          </a:blip>
          <a:stretch>
            <a:fillRect/>
          </a:stretch>
        </p:blipFill>
        <p:spPr>
          <a:xfrm>
            <a:off x="398675" y="3543300"/>
            <a:ext cx="2247609" cy="3200400"/>
          </a:xfrm>
          <a:prstGeom prst="rect">
            <a:avLst/>
          </a:prstGeom>
          <a:noFill/>
          <a:ln>
            <a:noFill/>
          </a:ln>
        </p:spPr>
      </p:pic>
      <p:pic>
        <p:nvPicPr>
          <p:cNvPr id="346" name="Google Shape;346;p58"/>
          <p:cNvPicPr preferRelativeResize="0"/>
          <p:nvPr/>
        </p:nvPicPr>
        <p:blipFill>
          <a:blip r:embed="rId7">
            <a:alphaModFix/>
          </a:blip>
          <a:stretch>
            <a:fillRect/>
          </a:stretch>
        </p:blipFill>
        <p:spPr>
          <a:xfrm>
            <a:off x="3471550" y="3543300"/>
            <a:ext cx="2200875" cy="3200400"/>
          </a:xfrm>
          <a:prstGeom prst="rect">
            <a:avLst/>
          </a:prstGeom>
          <a:noFill/>
          <a:ln>
            <a:noFill/>
          </a:ln>
        </p:spPr>
      </p:pic>
      <p:pic>
        <p:nvPicPr>
          <p:cNvPr id="347" name="Google Shape;347;p58"/>
          <p:cNvPicPr preferRelativeResize="0"/>
          <p:nvPr/>
        </p:nvPicPr>
        <p:blipFill>
          <a:blip r:embed="rId8">
            <a:alphaModFix/>
          </a:blip>
          <a:stretch>
            <a:fillRect/>
          </a:stretch>
        </p:blipFill>
        <p:spPr>
          <a:xfrm>
            <a:off x="6428225" y="3543306"/>
            <a:ext cx="2377440" cy="32004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59" name="Shape 359"/>
        <p:cNvGrpSpPr/>
        <p:nvPr/>
      </p:nvGrpSpPr>
      <p:grpSpPr>
        <a:xfrm>
          <a:off x="0" y="0"/>
          <a:ext cx="0" cy="0"/>
          <a:chOff x="0" y="0"/>
          <a:chExt cx="0" cy="0"/>
        </a:xfrm>
      </p:grpSpPr>
      <p:sp>
        <p:nvSpPr>
          <p:cNvPr id="360" name="Google Shape;360;p61"/>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1</a:t>
            </a:r>
            <a:r>
              <a:rPr lang="en" sz="1700">
                <a:solidFill>
                  <a:srgbClr val="CCCCCC"/>
                </a:solidFill>
                <a:latin typeface="Open Sans"/>
                <a:ea typeface="Open Sans"/>
                <a:cs typeface="Open Sans"/>
                <a:sym typeface="Open Sans"/>
              </a:rPr>
              <a:t>. Learn how to </a:t>
            </a:r>
            <a:r>
              <a:rPr b="1" lang="en"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361" name="Google Shape;361;p61"/>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2</a:t>
            </a:r>
            <a:r>
              <a:rPr lang="en" sz="1700">
                <a:solidFill>
                  <a:srgbClr val="CCCCCC"/>
                </a:solidFill>
                <a:latin typeface="Open Sans"/>
                <a:ea typeface="Open Sans"/>
                <a:cs typeface="Open Sans"/>
                <a:sym typeface="Open Sans"/>
              </a:rPr>
              <a:t>. Practice </a:t>
            </a:r>
            <a:r>
              <a:rPr b="1" lang="en" sz="1700">
                <a:solidFill>
                  <a:srgbClr val="CCCCCC"/>
                </a:solidFill>
                <a:latin typeface="Open Sans"/>
                <a:ea typeface="Open Sans"/>
                <a:cs typeface="Open Sans"/>
                <a:sym typeface="Open Sans"/>
              </a:rPr>
              <a:t>basic </a:t>
            </a:r>
            <a:r>
              <a:rPr lang="en" sz="1700">
                <a:solidFill>
                  <a:srgbClr val="CCCCCC"/>
                </a:solidFill>
                <a:latin typeface="Open Sans"/>
                <a:ea typeface="Open Sans"/>
                <a:cs typeface="Open Sans"/>
                <a:sym typeface="Open Sans"/>
              </a:rPr>
              <a:t>watercolour </a:t>
            </a:r>
            <a:r>
              <a:rPr b="1" lang="en" sz="1700">
                <a:solidFill>
                  <a:srgbClr val="FFFFFF"/>
                </a:solidFill>
                <a:latin typeface="Open Sans"/>
                <a:ea typeface="Open Sans"/>
                <a:cs typeface="Open Sans"/>
                <a:sym typeface="Open Sans"/>
              </a:rPr>
              <a:t>techniques</a:t>
            </a:r>
            <a:endParaRPr b="1" sz="1700">
              <a:solidFill>
                <a:srgbClr val="CCCCCC"/>
              </a:solidFill>
            </a:endParaRPr>
          </a:p>
        </p:txBody>
      </p:sp>
      <p:sp>
        <p:nvSpPr>
          <p:cNvPr id="362" name="Google Shape;362;p61"/>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3</a:t>
            </a:r>
            <a:r>
              <a:rPr lang="en" sz="1700">
                <a:solidFill>
                  <a:srgbClr val="CCCCCC"/>
                </a:solidFill>
                <a:latin typeface="Open Sans"/>
                <a:ea typeface="Open Sans"/>
                <a:cs typeface="Open Sans"/>
                <a:sym typeface="Open Sans"/>
              </a:rPr>
              <a:t>. </a:t>
            </a:r>
            <a:r>
              <a:rPr i="1" lang="en" sz="1700">
                <a:solidFill>
                  <a:srgbClr val="CCCCCC"/>
                </a:solidFill>
                <a:latin typeface="Open Sans"/>
                <a:ea typeface="Open Sans"/>
                <a:cs typeface="Open Sans"/>
                <a:sym typeface="Open Sans"/>
              </a:rPr>
              <a:t>Optionally, </a:t>
            </a:r>
            <a:r>
              <a:rPr lang="en" sz="1700">
                <a:solidFill>
                  <a:srgbClr val="CCCCCC"/>
                </a:solidFill>
                <a:latin typeface="Open Sans"/>
                <a:ea typeface="Open Sans"/>
                <a:cs typeface="Open Sans"/>
                <a:sym typeface="Open Sans"/>
              </a:rPr>
              <a:t>learn how to abstractly </a:t>
            </a:r>
            <a:r>
              <a:rPr b="1" lang="en"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363" name="Google Shape;363;p61"/>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4</a:t>
            </a:r>
            <a:r>
              <a:rPr lang="en" sz="1700">
                <a:solidFill>
                  <a:srgbClr val="CCCCCC"/>
                </a:solidFill>
                <a:latin typeface="Open Sans"/>
                <a:ea typeface="Open Sans"/>
                <a:cs typeface="Open Sans"/>
                <a:sym typeface="Open Sans"/>
              </a:rPr>
              <a:t>. Practice painting in </a:t>
            </a:r>
            <a:r>
              <a:rPr b="1" lang="en"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364" name="Google Shape;364;p61"/>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700">
                <a:solidFill>
                  <a:srgbClr val="CCCCCC"/>
                </a:solidFill>
                <a:latin typeface="Open Sans"/>
                <a:ea typeface="Open Sans"/>
                <a:cs typeface="Open Sans"/>
                <a:sym typeface="Open Sans"/>
              </a:rPr>
              <a:t>Step</a:t>
            </a:r>
            <a:r>
              <a:rPr b="1" lang="en" sz="1700">
                <a:solidFill>
                  <a:srgbClr val="FFFFFF"/>
                </a:solidFill>
                <a:latin typeface="Open Sans"/>
                <a:ea typeface="Open Sans"/>
                <a:cs typeface="Open Sans"/>
                <a:sym typeface="Open Sans"/>
              </a:rPr>
              <a:t> 5</a:t>
            </a:r>
            <a:r>
              <a:rPr lang="en" sz="1700">
                <a:solidFill>
                  <a:srgbClr val="CCCCCC"/>
                </a:solidFill>
                <a:latin typeface="Open Sans"/>
                <a:ea typeface="Open Sans"/>
                <a:cs typeface="Open Sans"/>
                <a:sym typeface="Open Sans"/>
              </a:rPr>
              <a:t>. Practice </a:t>
            </a:r>
            <a:r>
              <a:rPr b="1" lang="en"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365" name="Google Shape;365;p61"/>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6. </a:t>
            </a:r>
            <a:r>
              <a:rPr b="1" lang="en" sz="1700">
                <a:solidFill>
                  <a:srgbClr val="FFFFFF"/>
                </a:solidFill>
                <a:latin typeface="Open Sans"/>
                <a:ea typeface="Open Sans"/>
                <a:cs typeface="Open Sans"/>
                <a:sym typeface="Open Sans"/>
              </a:rPr>
              <a:t>Develop an idea</a:t>
            </a:r>
            <a:r>
              <a:rPr b="1" lang="en" sz="1700">
                <a:solidFill>
                  <a:srgbClr val="CCCCCC"/>
                </a:solidFill>
                <a:latin typeface="Open Sans"/>
                <a:ea typeface="Open Sans"/>
                <a:cs typeface="Open Sans"/>
                <a:sym typeface="Open Sans"/>
              </a:rPr>
              <a:t> </a:t>
            </a:r>
            <a:r>
              <a:rPr lang="en"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366" name="Google Shape;366;p61"/>
          <p:cNvGrpSpPr/>
          <p:nvPr/>
        </p:nvGrpSpPr>
        <p:grpSpPr>
          <a:xfrm>
            <a:off x="1269317" y="-43"/>
            <a:ext cx="2783518" cy="6857880"/>
            <a:chOff x="451275" y="2481375"/>
            <a:chExt cx="2832233" cy="6977900"/>
          </a:xfrm>
        </p:grpSpPr>
        <p:pic>
          <p:nvPicPr>
            <p:cNvPr id="367" name="Google Shape;367;p61"/>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368" name="Google Shape;368;p61"/>
            <p:cNvGrpSpPr/>
            <p:nvPr/>
          </p:nvGrpSpPr>
          <p:grpSpPr>
            <a:xfrm>
              <a:off x="452025" y="4541011"/>
              <a:ext cx="1410154" cy="914404"/>
              <a:chOff x="152400" y="4815604"/>
              <a:chExt cx="1410154" cy="914404"/>
            </a:xfrm>
          </p:grpSpPr>
          <p:pic>
            <p:nvPicPr>
              <p:cNvPr id="369" name="Google Shape;369;p61"/>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370" name="Google Shape;370;p61"/>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371" name="Google Shape;371;p61"/>
            <p:cNvGrpSpPr/>
            <p:nvPr/>
          </p:nvGrpSpPr>
          <p:grpSpPr>
            <a:xfrm>
              <a:off x="451275" y="5570831"/>
              <a:ext cx="1411657" cy="914412"/>
              <a:chOff x="152400" y="7374338"/>
              <a:chExt cx="1411657" cy="914412"/>
            </a:xfrm>
          </p:grpSpPr>
          <p:pic>
            <p:nvPicPr>
              <p:cNvPr id="372" name="Google Shape;372;p61"/>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373" name="Google Shape;373;p61"/>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374" name="Google Shape;374;p61"/>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375" name="Google Shape;375;p61"/>
            <p:cNvGrpSpPr/>
            <p:nvPr/>
          </p:nvGrpSpPr>
          <p:grpSpPr>
            <a:xfrm>
              <a:off x="457200" y="6600659"/>
              <a:ext cx="2826308" cy="914401"/>
              <a:chOff x="-2896000" y="2327850"/>
              <a:chExt cx="2826308" cy="914401"/>
            </a:xfrm>
          </p:grpSpPr>
          <p:pic>
            <p:nvPicPr>
              <p:cNvPr id="376" name="Google Shape;376;p61"/>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377" name="Google Shape;377;p61"/>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378" name="Google Shape;378;p61"/>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379" name="Google Shape;379;p61"/>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380" name="Google Shape;380;p61"/>
            <p:cNvGrpSpPr/>
            <p:nvPr/>
          </p:nvGrpSpPr>
          <p:grpSpPr>
            <a:xfrm>
              <a:off x="457200" y="7630475"/>
              <a:ext cx="2109582" cy="1828800"/>
              <a:chOff x="-2348800" y="3433850"/>
              <a:chExt cx="2109582" cy="1828800"/>
            </a:xfrm>
          </p:grpSpPr>
          <p:pic>
            <p:nvPicPr>
              <p:cNvPr id="381" name="Google Shape;381;p61"/>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382" name="Google Shape;382;p61"/>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383" name="Google Shape;383;p61"/>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384" name="Google Shape;384;p61"/>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385" name="Google Shape;385;p61"/>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386" name="Google Shape;386;p61"/>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387" name="Google Shape;387;p61"/>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cxnSp>
        <p:nvCxnSpPr>
          <p:cNvPr id="388" name="Google Shape;388;p61"/>
          <p:cNvCxnSpPr/>
          <p:nvPr/>
        </p:nvCxnSpPr>
        <p:spPr>
          <a:xfrm>
            <a:off x="212200" y="50505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389" name="Google Shape;389;p61"/>
          <p:cNvSpPr txBox="1"/>
          <p:nvPr/>
        </p:nvSpPr>
        <p:spPr>
          <a:xfrm>
            <a:off x="-1427075" y="369450"/>
            <a:ext cx="1260000" cy="4464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0"/>
              </a:spcAft>
              <a:buNone/>
            </a:pPr>
            <a:r>
              <a:rPr b="1" lang="en"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62"/>
          <p:cNvSpPr txBox="1"/>
          <p:nvPr/>
        </p:nvSpPr>
        <p:spPr>
          <a:xfrm>
            <a:off x="2852160" y="0"/>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1</a:t>
            </a:r>
            <a:r>
              <a:rPr lang="en" sz="1700">
                <a:solidFill>
                  <a:srgbClr val="CCCCCC"/>
                </a:solidFill>
                <a:latin typeface="Open Sans"/>
                <a:ea typeface="Open Sans"/>
                <a:cs typeface="Open Sans"/>
                <a:sym typeface="Open Sans"/>
              </a:rPr>
              <a:t>. Learn how to </a:t>
            </a:r>
            <a:r>
              <a:rPr b="1" lang="en" sz="1700">
                <a:solidFill>
                  <a:srgbClr val="FFFFFF"/>
                </a:solidFill>
                <a:latin typeface="Open Sans"/>
                <a:ea typeface="Open Sans"/>
                <a:cs typeface="Open Sans"/>
                <a:sym typeface="Open Sans"/>
              </a:rPr>
              <a:t>mix colours and greys</a:t>
            </a:r>
            <a:endParaRPr b="1" sz="1700">
              <a:solidFill>
                <a:srgbClr val="CCCCCC"/>
              </a:solidFill>
              <a:latin typeface="Open Sans"/>
              <a:ea typeface="Open Sans"/>
              <a:cs typeface="Open Sans"/>
              <a:sym typeface="Open Sans"/>
            </a:endParaRPr>
          </a:p>
        </p:txBody>
      </p:sp>
      <p:sp>
        <p:nvSpPr>
          <p:cNvPr id="395" name="Google Shape;395;p62"/>
          <p:cNvSpPr txBox="1"/>
          <p:nvPr/>
        </p:nvSpPr>
        <p:spPr>
          <a:xfrm>
            <a:off x="2847850" y="1012130"/>
            <a:ext cx="6291900" cy="898800"/>
          </a:xfrm>
          <a:prstGeom prst="rect">
            <a:avLst/>
          </a:prstGeom>
          <a:noFill/>
          <a:ln>
            <a:noFill/>
          </a:ln>
        </p:spPr>
        <p:txBody>
          <a:bodyPr anchorCtr="0" anchor="ctr" bIns="91425" lIns="91425" spcFirstLastPara="1" rIns="91425" wrap="square" tIns="91425">
            <a:noAutofit/>
          </a:bodyPr>
          <a:lstStyle/>
          <a:p>
            <a:pPr indent="0" lvl="0" marL="0" marR="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2</a:t>
            </a:r>
            <a:r>
              <a:rPr lang="en" sz="1700">
                <a:solidFill>
                  <a:srgbClr val="CCCCCC"/>
                </a:solidFill>
                <a:latin typeface="Open Sans"/>
                <a:ea typeface="Open Sans"/>
                <a:cs typeface="Open Sans"/>
                <a:sym typeface="Open Sans"/>
              </a:rPr>
              <a:t>. Practice </a:t>
            </a:r>
            <a:r>
              <a:rPr b="1" lang="en" sz="1700">
                <a:solidFill>
                  <a:srgbClr val="CCCCCC"/>
                </a:solidFill>
                <a:latin typeface="Open Sans"/>
                <a:ea typeface="Open Sans"/>
                <a:cs typeface="Open Sans"/>
                <a:sym typeface="Open Sans"/>
              </a:rPr>
              <a:t>basic </a:t>
            </a:r>
            <a:r>
              <a:rPr lang="en" sz="1700">
                <a:solidFill>
                  <a:srgbClr val="CCCCCC"/>
                </a:solidFill>
                <a:latin typeface="Open Sans"/>
                <a:ea typeface="Open Sans"/>
                <a:cs typeface="Open Sans"/>
                <a:sym typeface="Open Sans"/>
              </a:rPr>
              <a:t>watercolour </a:t>
            </a:r>
            <a:r>
              <a:rPr b="1" lang="en" sz="1700">
                <a:solidFill>
                  <a:srgbClr val="FFFFFF"/>
                </a:solidFill>
                <a:latin typeface="Open Sans"/>
                <a:ea typeface="Open Sans"/>
                <a:cs typeface="Open Sans"/>
                <a:sym typeface="Open Sans"/>
              </a:rPr>
              <a:t>techniques</a:t>
            </a:r>
            <a:endParaRPr b="1" sz="1700">
              <a:solidFill>
                <a:srgbClr val="CCCCCC"/>
              </a:solidFill>
            </a:endParaRPr>
          </a:p>
        </p:txBody>
      </p:sp>
      <p:sp>
        <p:nvSpPr>
          <p:cNvPr id="396" name="Google Shape;396;p62"/>
          <p:cNvSpPr txBox="1"/>
          <p:nvPr/>
        </p:nvSpPr>
        <p:spPr>
          <a:xfrm>
            <a:off x="2852160" y="202424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3</a:t>
            </a:r>
            <a:r>
              <a:rPr lang="en" sz="1700">
                <a:solidFill>
                  <a:srgbClr val="CCCCCC"/>
                </a:solidFill>
                <a:latin typeface="Open Sans"/>
                <a:ea typeface="Open Sans"/>
                <a:cs typeface="Open Sans"/>
                <a:sym typeface="Open Sans"/>
              </a:rPr>
              <a:t>. </a:t>
            </a:r>
            <a:r>
              <a:rPr i="1" lang="en" sz="1700">
                <a:solidFill>
                  <a:srgbClr val="CCCCCC"/>
                </a:solidFill>
                <a:latin typeface="Open Sans"/>
                <a:ea typeface="Open Sans"/>
                <a:cs typeface="Open Sans"/>
                <a:sym typeface="Open Sans"/>
              </a:rPr>
              <a:t>Optionally, </a:t>
            </a:r>
            <a:r>
              <a:rPr lang="en" sz="1700">
                <a:solidFill>
                  <a:srgbClr val="CCCCCC"/>
                </a:solidFill>
                <a:latin typeface="Open Sans"/>
                <a:ea typeface="Open Sans"/>
                <a:cs typeface="Open Sans"/>
                <a:sym typeface="Open Sans"/>
              </a:rPr>
              <a:t>learn how to abstractly </a:t>
            </a:r>
            <a:r>
              <a:rPr b="1" lang="en" sz="1700">
                <a:solidFill>
                  <a:srgbClr val="FFFFFF"/>
                </a:solidFill>
                <a:latin typeface="Open Sans"/>
                <a:ea typeface="Open Sans"/>
                <a:cs typeface="Open Sans"/>
                <a:sym typeface="Open Sans"/>
              </a:rPr>
              <a:t>express emotion</a:t>
            </a:r>
            <a:endParaRPr sz="1700">
              <a:solidFill>
                <a:srgbClr val="CCCCCC"/>
              </a:solidFill>
              <a:latin typeface="Open Sans"/>
              <a:ea typeface="Open Sans"/>
              <a:cs typeface="Open Sans"/>
              <a:sym typeface="Open Sans"/>
            </a:endParaRPr>
          </a:p>
        </p:txBody>
      </p:sp>
      <p:sp>
        <p:nvSpPr>
          <p:cNvPr id="397" name="Google Shape;397;p62"/>
          <p:cNvSpPr txBox="1"/>
          <p:nvPr/>
        </p:nvSpPr>
        <p:spPr>
          <a:xfrm>
            <a:off x="2852160" y="3036377"/>
            <a:ext cx="62919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a:t>
            </a:r>
            <a:r>
              <a:rPr b="1" lang="en" sz="1700">
                <a:solidFill>
                  <a:srgbClr val="FFFFFF"/>
                </a:solidFill>
                <a:latin typeface="Open Sans"/>
                <a:ea typeface="Open Sans"/>
                <a:cs typeface="Open Sans"/>
                <a:sym typeface="Open Sans"/>
              </a:rPr>
              <a:t>4</a:t>
            </a:r>
            <a:r>
              <a:rPr lang="en" sz="1700">
                <a:solidFill>
                  <a:srgbClr val="CCCCCC"/>
                </a:solidFill>
                <a:latin typeface="Open Sans"/>
                <a:ea typeface="Open Sans"/>
                <a:cs typeface="Open Sans"/>
                <a:sym typeface="Open Sans"/>
              </a:rPr>
              <a:t>. Practice painting in </a:t>
            </a:r>
            <a:r>
              <a:rPr b="1" lang="en" sz="1700">
                <a:solidFill>
                  <a:srgbClr val="FFFFFF"/>
                </a:solidFill>
                <a:latin typeface="Open Sans"/>
                <a:ea typeface="Open Sans"/>
                <a:cs typeface="Open Sans"/>
                <a:sym typeface="Open Sans"/>
              </a:rPr>
              <a:t>layers from dark to light</a:t>
            </a:r>
            <a:endParaRPr b="1" sz="1700">
              <a:solidFill>
                <a:srgbClr val="FFFFFF"/>
              </a:solidFill>
              <a:latin typeface="Open Sans"/>
              <a:ea typeface="Open Sans"/>
              <a:cs typeface="Open Sans"/>
              <a:sym typeface="Open Sans"/>
            </a:endParaRPr>
          </a:p>
        </p:txBody>
      </p:sp>
      <p:sp>
        <p:nvSpPr>
          <p:cNvPr id="398" name="Google Shape;398;p62"/>
          <p:cNvSpPr txBox="1"/>
          <p:nvPr/>
        </p:nvSpPr>
        <p:spPr>
          <a:xfrm>
            <a:off x="4622879" y="4062094"/>
            <a:ext cx="4516800" cy="8988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700">
                <a:solidFill>
                  <a:srgbClr val="CCCCCC"/>
                </a:solidFill>
                <a:latin typeface="Open Sans"/>
                <a:ea typeface="Open Sans"/>
                <a:cs typeface="Open Sans"/>
                <a:sym typeface="Open Sans"/>
              </a:rPr>
              <a:t>Step</a:t>
            </a:r>
            <a:r>
              <a:rPr b="1" lang="en" sz="1700">
                <a:solidFill>
                  <a:srgbClr val="FFFFFF"/>
                </a:solidFill>
                <a:latin typeface="Open Sans"/>
                <a:ea typeface="Open Sans"/>
                <a:cs typeface="Open Sans"/>
                <a:sym typeface="Open Sans"/>
              </a:rPr>
              <a:t> 5</a:t>
            </a:r>
            <a:r>
              <a:rPr lang="en" sz="1700">
                <a:solidFill>
                  <a:srgbClr val="CCCCCC"/>
                </a:solidFill>
                <a:latin typeface="Open Sans"/>
                <a:ea typeface="Open Sans"/>
                <a:cs typeface="Open Sans"/>
                <a:sym typeface="Open Sans"/>
              </a:rPr>
              <a:t>. Practice </a:t>
            </a:r>
            <a:r>
              <a:rPr b="1" lang="en" sz="1700">
                <a:solidFill>
                  <a:srgbClr val="FFFFFF"/>
                </a:solidFill>
                <a:latin typeface="Open Sans"/>
                <a:ea typeface="Open Sans"/>
                <a:cs typeface="Open Sans"/>
                <a:sym typeface="Open Sans"/>
              </a:rPr>
              <a:t>painting from photos</a:t>
            </a:r>
            <a:endParaRPr b="1" sz="1700">
              <a:solidFill>
                <a:srgbClr val="FFFFFF"/>
              </a:solidFill>
              <a:latin typeface="Open Sans"/>
              <a:ea typeface="Open Sans"/>
              <a:cs typeface="Open Sans"/>
              <a:sym typeface="Open Sans"/>
            </a:endParaRPr>
          </a:p>
        </p:txBody>
      </p:sp>
      <p:sp>
        <p:nvSpPr>
          <p:cNvPr id="399" name="Google Shape;399;p62"/>
          <p:cNvSpPr txBox="1"/>
          <p:nvPr/>
        </p:nvSpPr>
        <p:spPr>
          <a:xfrm>
            <a:off x="3847898" y="5060600"/>
            <a:ext cx="5296200" cy="17973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 sz="1700">
                <a:solidFill>
                  <a:srgbClr val="CCCCCC"/>
                </a:solidFill>
                <a:latin typeface="Open Sans"/>
                <a:ea typeface="Open Sans"/>
                <a:cs typeface="Open Sans"/>
                <a:sym typeface="Open Sans"/>
              </a:rPr>
              <a:t>Step 6. </a:t>
            </a:r>
            <a:r>
              <a:rPr b="1" lang="en" sz="1700">
                <a:solidFill>
                  <a:srgbClr val="FFFFFF"/>
                </a:solidFill>
                <a:latin typeface="Open Sans"/>
                <a:ea typeface="Open Sans"/>
                <a:cs typeface="Open Sans"/>
                <a:sym typeface="Open Sans"/>
              </a:rPr>
              <a:t>Develop an idea</a:t>
            </a:r>
            <a:r>
              <a:rPr b="1" lang="en" sz="1700">
                <a:solidFill>
                  <a:srgbClr val="CCCCCC"/>
                </a:solidFill>
                <a:latin typeface="Open Sans"/>
                <a:ea typeface="Open Sans"/>
                <a:cs typeface="Open Sans"/>
                <a:sym typeface="Open Sans"/>
              </a:rPr>
              <a:t> </a:t>
            </a:r>
            <a:r>
              <a:rPr lang="en" sz="1700">
                <a:solidFill>
                  <a:srgbClr val="CCCCCC"/>
                </a:solidFill>
                <a:latin typeface="Open Sans"/>
                <a:ea typeface="Open Sans"/>
                <a:cs typeface="Open Sans"/>
                <a:sym typeface="Open Sans"/>
              </a:rPr>
              <a:t>for your painting</a:t>
            </a:r>
            <a:endParaRPr sz="1700">
              <a:solidFill>
                <a:srgbClr val="CCCCCC"/>
              </a:solidFill>
            </a:endParaRPr>
          </a:p>
        </p:txBody>
      </p:sp>
      <p:grpSp>
        <p:nvGrpSpPr>
          <p:cNvPr id="400" name="Google Shape;400;p62"/>
          <p:cNvGrpSpPr/>
          <p:nvPr/>
        </p:nvGrpSpPr>
        <p:grpSpPr>
          <a:xfrm>
            <a:off x="1269317" y="-43"/>
            <a:ext cx="2783518" cy="6857880"/>
            <a:chOff x="451275" y="2481375"/>
            <a:chExt cx="2832233" cy="6977900"/>
          </a:xfrm>
        </p:grpSpPr>
        <p:pic>
          <p:nvPicPr>
            <p:cNvPr id="401" name="Google Shape;401;p62"/>
            <p:cNvPicPr preferRelativeResize="0"/>
            <p:nvPr/>
          </p:nvPicPr>
          <p:blipFill>
            <a:blip r:embed="rId3">
              <a:alphaModFix/>
            </a:blip>
            <a:stretch>
              <a:fillRect/>
            </a:stretch>
          </p:blipFill>
          <p:spPr>
            <a:xfrm>
              <a:off x="452025" y="2481375"/>
              <a:ext cx="705079" cy="914400"/>
            </a:xfrm>
            <a:prstGeom prst="rect">
              <a:avLst/>
            </a:prstGeom>
            <a:noFill/>
            <a:ln cap="flat" cmpd="sng" w="9525">
              <a:solidFill>
                <a:srgbClr val="595959"/>
              </a:solidFill>
              <a:prstDash val="solid"/>
              <a:round/>
              <a:headEnd len="sm" w="sm" type="none"/>
              <a:tailEnd len="sm" w="sm" type="none"/>
            </a:ln>
          </p:spPr>
        </p:pic>
        <p:grpSp>
          <p:nvGrpSpPr>
            <p:cNvPr id="402" name="Google Shape;402;p62"/>
            <p:cNvGrpSpPr/>
            <p:nvPr/>
          </p:nvGrpSpPr>
          <p:grpSpPr>
            <a:xfrm>
              <a:off x="452025" y="4541011"/>
              <a:ext cx="1410154" cy="914404"/>
              <a:chOff x="152400" y="4815604"/>
              <a:chExt cx="1410154" cy="914404"/>
            </a:xfrm>
          </p:grpSpPr>
          <p:pic>
            <p:nvPicPr>
              <p:cNvPr id="403" name="Google Shape;403;p62"/>
              <p:cNvPicPr preferRelativeResize="0"/>
              <p:nvPr/>
            </p:nvPicPr>
            <p:blipFill>
              <a:blip r:embed="rId4">
                <a:alphaModFix/>
              </a:blip>
              <a:stretch>
                <a:fillRect/>
              </a:stretch>
            </p:blipFill>
            <p:spPr>
              <a:xfrm>
                <a:off x="152400" y="4815604"/>
                <a:ext cx="705079" cy="914400"/>
              </a:xfrm>
              <a:prstGeom prst="rect">
                <a:avLst/>
              </a:prstGeom>
              <a:noFill/>
              <a:ln cap="flat" cmpd="sng" w="9525">
                <a:solidFill>
                  <a:srgbClr val="595959"/>
                </a:solidFill>
                <a:prstDash val="solid"/>
                <a:round/>
                <a:headEnd len="sm" w="sm" type="none"/>
                <a:tailEnd len="sm" w="sm" type="none"/>
              </a:ln>
            </p:spPr>
          </p:pic>
          <p:pic>
            <p:nvPicPr>
              <p:cNvPr id="404" name="Google Shape;404;p62"/>
              <p:cNvPicPr preferRelativeResize="0"/>
              <p:nvPr/>
            </p:nvPicPr>
            <p:blipFill>
              <a:blip r:embed="rId5">
                <a:alphaModFix/>
              </a:blip>
              <a:stretch>
                <a:fillRect/>
              </a:stretch>
            </p:blipFill>
            <p:spPr>
              <a:xfrm>
                <a:off x="857475" y="4815608"/>
                <a:ext cx="705079" cy="914400"/>
              </a:xfrm>
              <a:prstGeom prst="rect">
                <a:avLst/>
              </a:prstGeom>
              <a:noFill/>
              <a:ln cap="flat" cmpd="sng" w="9525">
                <a:solidFill>
                  <a:srgbClr val="595959"/>
                </a:solidFill>
                <a:prstDash val="solid"/>
                <a:round/>
                <a:headEnd len="sm" w="sm" type="none"/>
                <a:tailEnd len="sm" w="sm" type="none"/>
              </a:ln>
            </p:spPr>
          </p:pic>
        </p:grpSp>
        <p:grpSp>
          <p:nvGrpSpPr>
            <p:cNvPr id="405" name="Google Shape;405;p62"/>
            <p:cNvGrpSpPr/>
            <p:nvPr/>
          </p:nvGrpSpPr>
          <p:grpSpPr>
            <a:xfrm>
              <a:off x="451275" y="5570831"/>
              <a:ext cx="1411657" cy="914412"/>
              <a:chOff x="152400" y="7374338"/>
              <a:chExt cx="1411657" cy="914412"/>
            </a:xfrm>
          </p:grpSpPr>
          <p:pic>
            <p:nvPicPr>
              <p:cNvPr id="406" name="Google Shape;406;p62"/>
              <p:cNvPicPr preferRelativeResize="0"/>
              <p:nvPr/>
            </p:nvPicPr>
            <p:blipFill>
              <a:blip r:embed="rId6">
                <a:alphaModFix/>
              </a:blip>
              <a:stretch>
                <a:fillRect/>
              </a:stretch>
            </p:blipFill>
            <p:spPr>
              <a:xfrm>
                <a:off x="152400" y="7374338"/>
                <a:ext cx="705079" cy="914400"/>
              </a:xfrm>
              <a:prstGeom prst="rect">
                <a:avLst/>
              </a:prstGeom>
              <a:noFill/>
              <a:ln cap="flat" cmpd="sng" w="9525">
                <a:solidFill>
                  <a:srgbClr val="595959"/>
                </a:solidFill>
                <a:prstDash val="solid"/>
                <a:round/>
                <a:headEnd len="sm" w="sm" type="none"/>
                <a:tailEnd len="sm" w="sm" type="none"/>
              </a:ln>
            </p:spPr>
          </p:pic>
          <p:pic>
            <p:nvPicPr>
              <p:cNvPr id="407" name="Google Shape;407;p62"/>
              <p:cNvPicPr preferRelativeResize="0"/>
              <p:nvPr/>
            </p:nvPicPr>
            <p:blipFill>
              <a:blip r:embed="rId7">
                <a:alphaModFix/>
              </a:blip>
              <a:stretch>
                <a:fillRect/>
              </a:stretch>
            </p:blipFill>
            <p:spPr>
              <a:xfrm>
                <a:off x="857475" y="7374350"/>
                <a:ext cx="706582" cy="914400"/>
              </a:xfrm>
              <a:prstGeom prst="rect">
                <a:avLst/>
              </a:prstGeom>
              <a:noFill/>
              <a:ln cap="flat" cmpd="sng" w="9525">
                <a:solidFill>
                  <a:srgbClr val="595959"/>
                </a:solidFill>
                <a:prstDash val="solid"/>
                <a:round/>
                <a:headEnd len="sm" w="sm" type="none"/>
                <a:tailEnd len="sm" w="sm" type="none"/>
              </a:ln>
            </p:spPr>
          </p:pic>
        </p:grpSp>
        <p:pic>
          <p:nvPicPr>
            <p:cNvPr id="408" name="Google Shape;408;p62"/>
            <p:cNvPicPr preferRelativeResize="0"/>
            <p:nvPr/>
          </p:nvPicPr>
          <p:blipFill rotWithShape="1">
            <a:blip r:embed="rId8">
              <a:alphaModFix/>
            </a:blip>
            <a:srcRect b="0" l="0" r="0" t="0"/>
            <a:stretch/>
          </p:blipFill>
          <p:spPr>
            <a:xfrm>
              <a:off x="457200" y="3511195"/>
              <a:ext cx="706583" cy="914401"/>
            </a:xfrm>
            <a:prstGeom prst="rect">
              <a:avLst/>
            </a:prstGeom>
            <a:noFill/>
            <a:ln cap="flat" cmpd="sng" w="9525">
              <a:solidFill>
                <a:srgbClr val="595959"/>
              </a:solidFill>
              <a:prstDash val="solid"/>
              <a:round/>
              <a:headEnd len="sm" w="sm" type="none"/>
              <a:tailEnd len="sm" w="sm" type="none"/>
            </a:ln>
          </p:spPr>
        </p:pic>
        <p:grpSp>
          <p:nvGrpSpPr>
            <p:cNvPr id="409" name="Google Shape;409;p62"/>
            <p:cNvGrpSpPr/>
            <p:nvPr/>
          </p:nvGrpSpPr>
          <p:grpSpPr>
            <a:xfrm>
              <a:off x="457200" y="6600659"/>
              <a:ext cx="2826308" cy="914401"/>
              <a:chOff x="-2896000" y="2327850"/>
              <a:chExt cx="2826308" cy="914401"/>
            </a:xfrm>
          </p:grpSpPr>
          <p:pic>
            <p:nvPicPr>
              <p:cNvPr id="410" name="Google Shape;410;p62"/>
              <p:cNvPicPr preferRelativeResize="0"/>
              <p:nvPr/>
            </p:nvPicPr>
            <p:blipFill rotWithShape="1">
              <a:blip r:embed="rId9">
                <a:alphaModFix/>
              </a:blip>
              <a:srcRect b="0" l="0" r="0" t="0"/>
              <a:stretch/>
            </p:blipFill>
            <p:spPr>
              <a:xfrm>
                <a:off x="-2896000" y="2327850"/>
                <a:ext cx="706583" cy="914401"/>
              </a:xfrm>
              <a:prstGeom prst="rect">
                <a:avLst/>
              </a:prstGeom>
              <a:noFill/>
              <a:ln cap="flat" cmpd="sng" w="9525">
                <a:solidFill>
                  <a:srgbClr val="595959"/>
                </a:solidFill>
                <a:prstDash val="solid"/>
                <a:round/>
                <a:headEnd len="sm" w="sm" type="none"/>
                <a:tailEnd len="sm" w="sm" type="none"/>
              </a:ln>
            </p:spPr>
          </p:pic>
          <p:pic>
            <p:nvPicPr>
              <p:cNvPr id="411" name="Google Shape;411;p62"/>
              <p:cNvPicPr preferRelativeResize="0"/>
              <p:nvPr/>
            </p:nvPicPr>
            <p:blipFill rotWithShape="1">
              <a:blip r:embed="rId10">
                <a:alphaModFix/>
              </a:blip>
              <a:srcRect b="0" l="0" r="0" t="0"/>
              <a:stretch/>
            </p:blipFill>
            <p:spPr>
              <a:xfrm>
                <a:off x="-2189425" y="2327850"/>
                <a:ext cx="706583" cy="914401"/>
              </a:xfrm>
              <a:prstGeom prst="rect">
                <a:avLst/>
              </a:prstGeom>
              <a:noFill/>
              <a:ln cap="flat" cmpd="sng" w="9525">
                <a:solidFill>
                  <a:srgbClr val="595959"/>
                </a:solidFill>
                <a:prstDash val="solid"/>
                <a:round/>
                <a:headEnd len="sm" w="sm" type="none"/>
                <a:tailEnd len="sm" w="sm" type="none"/>
              </a:ln>
            </p:spPr>
          </p:pic>
          <p:pic>
            <p:nvPicPr>
              <p:cNvPr id="412" name="Google Shape;412;p62"/>
              <p:cNvPicPr preferRelativeResize="0"/>
              <p:nvPr/>
            </p:nvPicPr>
            <p:blipFill rotWithShape="1">
              <a:blip r:embed="rId11">
                <a:alphaModFix/>
              </a:blip>
              <a:srcRect b="0" l="0" r="0" t="0"/>
              <a:stretch/>
            </p:blipFill>
            <p:spPr>
              <a:xfrm>
                <a:off x="-1482850" y="2327850"/>
                <a:ext cx="706583" cy="914401"/>
              </a:xfrm>
              <a:prstGeom prst="rect">
                <a:avLst/>
              </a:prstGeom>
              <a:noFill/>
              <a:ln cap="flat" cmpd="sng" w="9525">
                <a:solidFill>
                  <a:srgbClr val="595959"/>
                </a:solidFill>
                <a:prstDash val="solid"/>
                <a:round/>
                <a:headEnd len="sm" w="sm" type="none"/>
                <a:tailEnd len="sm" w="sm" type="none"/>
              </a:ln>
            </p:spPr>
          </p:pic>
          <p:pic>
            <p:nvPicPr>
              <p:cNvPr id="413" name="Google Shape;413;p62"/>
              <p:cNvPicPr preferRelativeResize="0"/>
              <p:nvPr/>
            </p:nvPicPr>
            <p:blipFill rotWithShape="1">
              <a:blip r:embed="rId12">
                <a:alphaModFix/>
              </a:blip>
              <a:srcRect b="0" l="0" r="0" t="0"/>
              <a:stretch/>
            </p:blipFill>
            <p:spPr>
              <a:xfrm>
                <a:off x="-776275" y="2327850"/>
                <a:ext cx="706583" cy="914401"/>
              </a:xfrm>
              <a:prstGeom prst="rect">
                <a:avLst/>
              </a:prstGeom>
              <a:noFill/>
              <a:ln cap="flat" cmpd="sng" w="9525">
                <a:solidFill>
                  <a:srgbClr val="595959"/>
                </a:solidFill>
                <a:prstDash val="solid"/>
                <a:round/>
                <a:headEnd len="sm" w="sm" type="none"/>
                <a:tailEnd len="sm" w="sm" type="none"/>
              </a:ln>
            </p:spPr>
          </p:pic>
        </p:grpSp>
        <p:grpSp>
          <p:nvGrpSpPr>
            <p:cNvPr id="414" name="Google Shape;414;p62"/>
            <p:cNvGrpSpPr/>
            <p:nvPr/>
          </p:nvGrpSpPr>
          <p:grpSpPr>
            <a:xfrm>
              <a:off x="457200" y="7630475"/>
              <a:ext cx="2109582" cy="1828800"/>
              <a:chOff x="-2348800" y="3433850"/>
              <a:chExt cx="2109582" cy="1828800"/>
            </a:xfrm>
          </p:grpSpPr>
          <p:pic>
            <p:nvPicPr>
              <p:cNvPr id="415" name="Google Shape;415;p62"/>
              <p:cNvPicPr preferRelativeResize="0"/>
              <p:nvPr/>
            </p:nvPicPr>
            <p:blipFill>
              <a:blip r:embed="rId13">
                <a:alphaModFix/>
              </a:blip>
              <a:stretch>
                <a:fillRect/>
              </a:stretch>
            </p:blipFill>
            <p:spPr>
              <a:xfrm>
                <a:off x="-2348800" y="3433850"/>
                <a:ext cx="706582" cy="914400"/>
              </a:xfrm>
              <a:prstGeom prst="rect">
                <a:avLst/>
              </a:prstGeom>
              <a:noFill/>
              <a:ln cap="flat" cmpd="sng" w="9525">
                <a:solidFill>
                  <a:srgbClr val="595959"/>
                </a:solidFill>
                <a:prstDash val="solid"/>
                <a:round/>
                <a:headEnd len="sm" w="sm" type="none"/>
                <a:tailEnd len="sm" w="sm" type="none"/>
              </a:ln>
            </p:spPr>
          </p:pic>
          <p:pic>
            <p:nvPicPr>
              <p:cNvPr id="416" name="Google Shape;416;p62"/>
              <p:cNvPicPr preferRelativeResize="0"/>
              <p:nvPr/>
            </p:nvPicPr>
            <p:blipFill>
              <a:blip r:embed="rId14">
                <a:alphaModFix/>
              </a:blip>
              <a:stretch>
                <a:fillRect/>
              </a:stretch>
            </p:blipFill>
            <p:spPr>
              <a:xfrm>
                <a:off x="-1642225" y="3433850"/>
                <a:ext cx="706582" cy="914400"/>
              </a:xfrm>
              <a:prstGeom prst="rect">
                <a:avLst/>
              </a:prstGeom>
              <a:noFill/>
              <a:ln cap="flat" cmpd="sng" w="9525">
                <a:solidFill>
                  <a:srgbClr val="595959"/>
                </a:solidFill>
                <a:prstDash val="solid"/>
                <a:round/>
                <a:headEnd len="sm" w="sm" type="none"/>
                <a:tailEnd len="sm" w="sm" type="none"/>
              </a:ln>
            </p:spPr>
          </p:pic>
          <p:pic>
            <p:nvPicPr>
              <p:cNvPr id="417" name="Google Shape;417;p62"/>
              <p:cNvPicPr preferRelativeResize="0"/>
              <p:nvPr/>
            </p:nvPicPr>
            <p:blipFill>
              <a:blip r:embed="rId15">
                <a:alphaModFix/>
              </a:blip>
              <a:stretch>
                <a:fillRect/>
              </a:stretch>
            </p:blipFill>
            <p:spPr>
              <a:xfrm>
                <a:off x="-945800" y="3433850"/>
                <a:ext cx="706582" cy="914400"/>
              </a:xfrm>
              <a:prstGeom prst="rect">
                <a:avLst/>
              </a:prstGeom>
              <a:noFill/>
              <a:ln cap="flat" cmpd="sng" w="9525">
                <a:solidFill>
                  <a:srgbClr val="595959"/>
                </a:solidFill>
                <a:prstDash val="solid"/>
                <a:round/>
                <a:headEnd len="sm" w="sm" type="none"/>
                <a:tailEnd len="sm" w="sm" type="none"/>
              </a:ln>
            </p:spPr>
          </p:pic>
          <p:pic>
            <p:nvPicPr>
              <p:cNvPr id="418" name="Google Shape;418;p62"/>
              <p:cNvPicPr preferRelativeResize="0"/>
              <p:nvPr/>
            </p:nvPicPr>
            <p:blipFill>
              <a:blip r:embed="rId16">
                <a:alphaModFix/>
              </a:blip>
              <a:stretch>
                <a:fillRect/>
              </a:stretch>
            </p:blipFill>
            <p:spPr>
              <a:xfrm>
                <a:off x="-2348800" y="4348250"/>
                <a:ext cx="706582" cy="914400"/>
              </a:xfrm>
              <a:prstGeom prst="rect">
                <a:avLst/>
              </a:prstGeom>
              <a:noFill/>
              <a:ln cap="flat" cmpd="sng" w="9525">
                <a:solidFill>
                  <a:srgbClr val="595959"/>
                </a:solidFill>
                <a:prstDash val="solid"/>
                <a:round/>
                <a:headEnd len="sm" w="sm" type="none"/>
                <a:tailEnd len="sm" w="sm" type="none"/>
              </a:ln>
            </p:spPr>
          </p:pic>
          <p:pic>
            <p:nvPicPr>
              <p:cNvPr id="419" name="Google Shape;419;p62"/>
              <p:cNvPicPr preferRelativeResize="0"/>
              <p:nvPr/>
            </p:nvPicPr>
            <p:blipFill>
              <a:blip r:embed="rId17">
                <a:alphaModFix/>
              </a:blip>
              <a:stretch>
                <a:fillRect/>
              </a:stretch>
            </p:blipFill>
            <p:spPr>
              <a:xfrm>
                <a:off x="-1642225" y="4348250"/>
                <a:ext cx="706582" cy="914400"/>
              </a:xfrm>
              <a:prstGeom prst="rect">
                <a:avLst/>
              </a:prstGeom>
              <a:noFill/>
              <a:ln cap="flat" cmpd="sng" w="9525">
                <a:solidFill>
                  <a:srgbClr val="595959"/>
                </a:solidFill>
                <a:prstDash val="solid"/>
                <a:round/>
                <a:headEnd len="sm" w="sm" type="none"/>
                <a:tailEnd len="sm" w="sm" type="none"/>
              </a:ln>
            </p:spPr>
          </p:pic>
          <p:pic>
            <p:nvPicPr>
              <p:cNvPr id="420" name="Google Shape;420;p62"/>
              <p:cNvPicPr preferRelativeResize="0"/>
              <p:nvPr/>
            </p:nvPicPr>
            <p:blipFill>
              <a:blip r:embed="rId18">
                <a:alphaModFix/>
              </a:blip>
              <a:stretch>
                <a:fillRect/>
              </a:stretch>
            </p:blipFill>
            <p:spPr>
              <a:xfrm>
                <a:off x="-945800" y="4348250"/>
                <a:ext cx="706582" cy="914400"/>
              </a:xfrm>
              <a:prstGeom prst="rect">
                <a:avLst/>
              </a:prstGeom>
              <a:noFill/>
              <a:ln cap="flat" cmpd="sng" w="9525">
                <a:solidFill>
                  <a:srgbClr val="595959"/>
                </a:solidFill>
                <a:prstDash val="solid"/>
                <a:round/>
                <a:headEnd len="sm" w="sm" type="none"/>
                <a:tailEnd len="sm" w="sm" type="none"/>
              </a:ln>
            </p:spPr>
          </p:pic>
        </p:grpSp>
        <p:pic>
          <p:nvPicPr>
            <p:cNvPr id="421" name="Google Shape;421;p62"/>
            <p:cNvPicPr preferRelativeResize="0"/>
            <p:nvPr/>
          </p:nvPicPr>
          <p:blipFill rotWithShape="1">
            <a:blip r:embed="rId19">
              <a:alphaModFix/>
            </a:blip>
            <a:srcRect b="0" l="0" r="0" t="0"/>
            <a:stretch/>
          </p:blipFill>
          <p:spPr>
            <a:xfrm>
              <a:off x="1158700" y="3511183"/>
              <a:ext cx="706583" cy="914401"/>
            </a:xfrm>
            <a:prstGeom prst="rect">
              <a:avLst/>
            </a:prstGeom>
            <a:noFill/>
            <a:ln cap="flat" cmpd="sng" w="9525">
              <a:solidFill>
                <a:srgbClr val="595959"/>
              </a:solidFill>
              <a:prstDash val="solid"/>
              <a:round/>
              <a:headEnd len="sm" w="sm" type="none"/>
              <a:tailEnd len="sm" w="sm" type="none"/>
            </a:ln>
          </p:spPr>
        </p:pic>
      </p:grpSp>
      <p:cxnSp>
        <p:nvCxnSpPr>
          <p:cNvPr id="422" name="Google Shape;422;p62"/>
          <p:cNvCxnSpPr/>
          <p:nvPr/>
        </p:nvCxnSpPr>
        <p:spPr>
          <a:xfrm>
            <a:off x="212200" y="505050"/>
            <a:ext cx="779700" cy="0"/>
          </a:xfrm>
          <a:prstGeom prst="straightConnector1">
            <a:avLst/>
          </a:prstGeom>
          <a:noFill/>
          <a:ln cap="flat" cmpd="sng" w="76200">
            <a:solidFill>
              <a:srgbClr val="00FF00"/>
            </a:solidFill>
            <a:prstDash val="solid"/>
            <a:round/>
            <a:headEnd len="med" w="med" type="none"/>
            <a:tailEnd len="med" w="med" type="triangle"/>
          </a:ln>
        </p:spPr>
      </p:cxnSp>
      <p:sp>
        <p:nvSpPr>
          <p:cNvPr id="423" name="Google Shape;423;p62"/>
          <p:cNvSpPr txBox="1"/>
          <p:nvPr/>
        </p:nvSpPr>
        <p:spPr>
          <a:xfrm>
            <a:off x="-1427075" y="369450"/>
            <a:ext cx="1260000" cy="446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700">
                <a:solidFill>
                  <a:srgbClr val="00FFFF"/>
                </a:solidFill>
                <a:latin typeface="Open Sans"/>
                <a:ea typeface="Open Sans"/>
                <a:cs typeface="Open Sans"/>
                <a:sym typeface="Open Sans"/>
              </a:rPr>
              <a:t>DONE!</a:t>
            </a:r>
            <a:endParaRPr>
              <a:solidFill>
                <a:srgbClr val="00FFFF"/>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sp>
        <p:nvSpPr>
          <p:cNvPr descr="Translations" id="428" name="Google Shape;428;p63"/>
          <p:cNvSpPr txBox="1"/>
          <p:nvPr/>
        </p:nvSpPr>
        <p:spPr>
          <a:xfrm>
            <a:off x="4578000" y="-100"/>
            <a:ext cx="4566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rgbClr val="AAAAAA"/>
                </a:solidFill>
                <a:latin typeface="Average"/>
                <a:ea typeface="Average"/>
                <a:cs typeface="Average"/>
                <a:sym typeface="Average"/>
              </a:rPr>
              <a:t>ለሁለቱም ንጹህ እና ቆሻሻ ውሃ ማጠራቀሚያዎችን ያግኙ</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احصل على حاويات للمياه النظيفة والمتسخة</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Aconsegueix recipients per a aigua neta i bruta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准备盛装清水和脏水的容器</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ظروفی برای آب تمیز و آب کثیف تهیه کنید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साफ और गंदे पानी दोनों के लिए कंटेनर प्राप्त करें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きれいな水と汚い水用の容器を用意する</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깨끗한 물과 더러운 물을 모두 담을 수 있는 용기를 준비하세요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Ji bo ava paqij û qirêj konteynir bistînin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Obtenha recipientes para água limpa e suja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ਸਾਫ਼ ਅਤੇ ਗੰਦੇ ਪਾਣੀ ਦੋਵਾਂ ਲਈ ਕੰਟੇਨਰ ਪ੍ਰਾਪਤ ਕਰੋ।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Приобретите контейнеры как для чистой, так и для грязной воды.</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Soo hel weelasha biyaha nadiifka ah iyo kuwa wasakhda ah labadaba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Consigue recipientes tanto para agua limpia como para agua sucia.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Pata vyombo vya maji safi na machafu</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Kumuha ng mga lalagyan para sa parehong malinis at maruming tubig</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Hem temiz hem de kirli su için kaplar edinin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Придбайте контейнери як для чистої, так і для брудної води</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Chuẩn bị các thùng chứa cho cả nước sạch và nước bẩn</a:t>
            </a:r>
            <a:endParaRPr sz="2600">
              <a:solidFill>
                <a:srgbClr val="AAAAAA"/>
              </a:solidFill>
              <a:latin typeface="Average"/>
              <a:ea typeface="Average"/>
              <a:cs typeface="Average"/>
              <a:sym typeface="Average"/>
            </a:endParaRPr>
          </a:p>
        </p:txBody>
      </p:sp>
      <p:sp>
        <p:nvSpPr>
          <p:cNvPr id="429" name="Google Shape;429;p63"/>
          <p:cNvSpPr txBox="1"/>
          <p:nvPr/>
        </p:nvSpPr>
        <p:spPr>
          <a:xfrm>
            <a:off x="0" y="0"/>
            <a:ext cx="4566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400">
                <a:solidFill>
                  <a:srgbClr val="FFFFFF"/>
                </a:solidFill>
                <a:latin typeface="Oswald"/>
                <a:ea typeface="Oswald"/>
                <a:cs typeface="Oswald"/>
                <a:sym typeface="Oswald"/>
              </a:rPr>
              <a:t>Get </a:t>
            </a:r>
            <a:r>
              <a:rPr lang="en" sz="6400">
                <a:solidFill>
                  <a:srgbClr val="CACACA"/>
                </a:solidFill>
                <a:latin typeface="Average"/>
                <a:ea typeface="Average"/>
                <a:cs typeface="Average"/>
                <a:sym typeface="Average"/>
              </a:rPr>
              <a:t>🥤🥤</a:t>
            </a:r>
            <a:endParaRPr sz="6400">
              <a:solidFill>
                <a:srgbClr val="CACACA"/>
              </a:solidFill>
              <a:latin typeface="Average"/>
              <a:ea typeface="Average"/>
              <a:cs typeface="Average"/>
              <a:sym typeface="Average"/>
            </a:endParaRPr>
          </a:p>
          <a:p>
            <a:pPr indent="0" lvl="0" marL="0" rtl="0" algn="ctr">
              <a:spcBef>
                <a:spcPts val="0"/>
              </a:spcBef>
              <a:spcAft>
                <a:spcPts val="0"/>
              </a:spcAft>
              <a:buNone/>
            </a:pPr>
            <a:r>
              <a:rPr lang="en" sz="6400">
                <a:solidFill>
                  <a:srgbClr val="FFFFFF"/>
                </a:solidFill>
                <a:latin typeface="Oswald"/>
                <a:ea typeface="Oswald"/>
                <a:cs typeface="Oswald"/>
                <a:sym typeface="Oswald"/>
              </a:rPr>
              <a:t>containers for both </a:t>
            </a:r>
            <a:r>
              <a:rPr lang="en" sz="6400">
                <a:solidFill>
                  <a:srgbClr val="00FF00"/>
                </a:solidFill>
                <a:latin typeface="Oswald"/>
                <a:ea typeface="Oswald"/>
                <a:cs typeface="Oswald"/>
                <a:sym typeface="Oswald"/>
              </a:rPr>
              <a:t>clean </a:t>
            </a:r>
            <a:r>
              <a:rPr lang="en" sz="6400">
                <a:solidFill>
                  <a:srgbClr val="FFFFFF"/>
                </a:solidFill>
                <a:latin typeface="Oswald"/>
                <a:ea typeface="Oswald"/>
                <a:cs typeface="Oswald"/>
                <a:sym typeface="Oswald"/>
              </a:rPr>
              <a:t>&amp; </a:t>
            </a:r>
            <a:r>
              <a:rPr lang="en" sz="6400">
                <a:solidFill>
                  <a:srgbClr val="EA9999"/>
                </a:solidFill>
                <a:latin typeface="Oswald"/>
                <a:ea typeface="Oswald"/>
                <a:cs typeface="Oswald"/>
                <a:sym typeface="Oswald"/>
              </a:rPr>
              <a:t>dirty </a:t>
            </a:r>
            <a:r>
              <a:rPr lang="en" sz="6400">
                <a:solidFill>
                  <a:srgbClr val="FFFFFF"/>
                </a:solidFill>
                <a:latin typeface="Oswald"/>
                <a:ea typeface="Oswald"/>
                <a:cs typeface="Oswald"/>
                <a:sym typeface="Oswald"/>
              </a:rPr>
              <a:t>water</a:t>
            </a:r>
            <a:endParaRPr sz="1300">
              <a:solidFill>
                <a:srgbClr val="B7B7B7"/>
              </a:solidFill>
              <a:latin typeface="Average"/>
              <a:ea typeface="Average"/>
              <a:cs typeface="Average"/>
              <a:sym typeface="Average"/>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64"/>
          <p:cNvSpPr txBox="1"/>
          <p:nvPr/>
        </p:nvSpPr>
        <p:spPr>
          <a:xfrm>
            <a:off x="0" y="0"/>
            <a:ext cx="45744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7400">
                <a:solidFill>
                  <a:srgbClr val="FFFFFF"/>
                </a:solidFill>
                <a:latin typeface="Oswald"/>
                <a:ea typeface="Oswald"/>
                <a:cs typeface="Oswald"/>
                <a:sym typeface="Oswald"/>
              </a:rPr>
              <a:t>Start off by wetting💧 </a:t>
            </a:r>
            <a:r>
              <a:rPr lang="en" sz="7400">
                <a:solidFill>
                  <a:srgbClr val="00FFFF"/>
                </a:solidFill>
                <a:latin typeface="Oswald"/>
                <a:ea typeface="Oswald"/>
                <a:cs typeface="Oswald"/>
                <a:sym typeface="Oswald"/>
              </a:rPr>
              <a:t>your </a:t>
            </a:r>
            <a:r>
              <a:rPr lang="en" sz="7400">
                <a:solidFill>
                  <a:srgbClr val="FFFF00"/>
                </a:solidFill>
                <a:latin typeface="Oswald"/>
                <a:ea typeface="Oswald"/>
                <a:cs typeface="Oswald"/>
                <a:sym typeface="Oswald"/>
              </a:rPr>
              <a:t>primary </a:t>
            </a:r>
            <a:r>
              <a:rPr lang="en" sz="7400">
                <a:solidFill>
                  <a:srgbClr val="FF00FF"/>
                </a:solidFill>
                <a:latin typeface="Oswald"/>
                <a:ea typeface="Oswald"/>
                <a:cs typeface="Oswald"/>
                <a:sym typeface="Oswald"/>
              </a:rPr>
              <a:t>colours</a:t>
            </a:r>
            <a:endParaRPr sz="2500">
              <a:solidFill>
                <a:srgbClr val="B7B7B7"/>
              </a:solidFill>
              <a:latin typeface="Average"/>
              <a:ea typeface="Average"/>
              <a:cs typeface="Average"/>
              <a:sym typeface="Average"/>
            </a:endParaRPr>
          </a:p>
        </p:txBody>
      </p:sp>
      <p:sp>
        <p:nvSpPr>
          <p:cNvPr descr="Translations" id="435" name="Google Shape;435;p64"/>
          <p:cNvSpPr txBox="1"/>
          <p:nvPr/>
        </p:nvSpPr>
        <p:spPr>
          <a:xfrm>
            <a:off x="4569525" y="0"/>
            <a:ext cx="4574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800">
                <a:solidFill>
                  <a:srgbClr val="AAAAAA"/>
                </a:solidFill>
                <a:latin typeface="Average"/>
                <a:ea typeface="Average"/>
                <a:cs typeface="Average"/>
                <a:sym typeface="Average"/>
              </a:rPr>
              <a:t>ዋና ቀለሞችዎን በማጠብ ይጀምሩ</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 sz="1800">
                <a:solidFill>
                  <a:srgbClr val="AAAAAA"/>
                </a:solidFill>
                <a:latin typeface="Average"/>
                <a:ea typeface="Average"/>
                <a:cs typeface="Average"/>
                <a:sym typeface="Average"/>
              </a:rPr>
              <a:t>ابدأ بترطيب الألوان الأساسية</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Comença mullant els colors primaris</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首先弄湿你的原色</a:t>
            </a:r>
            <a:endParaRPr sz="1800">
              <a:solidFill>
                <a:srgbClr val="AAAAAA"/>
              </a:solidFill>
              <a:latin typeface="Average"/>
              <a:ea typeface="Average"/>
              <a:cs typeface="Average"/>
              <a:sym typeface="Average"/>
            </a:endParaRPr>
          </a:p>
          <a:p>
            <a:pPr indent="0" lvl="0" marL="0" rtl="1" algn="r">
              <a:spcBef>
                <a:spcPts val="0"/>
              </a:spcBef>
              <a:spcAft>
                <a:spcPts val="0"/>
              </a:spcAft>
              <a:buNone/>
            </a:pPr>
            <a:r>
              <a:rPr lang="en" sz="1800">
                <a:solidFill>
                  <a:srgbClr val="AAAAAA"/>
                </a:solidFill>
                <a:latin typeface="Average"/>
                <a:ea typeface="Average"/>
                <a:cs typeface="Average"/>
                <a:sym typeface="Average"/>
              </a:rPr>
              <a:t>با خیس کردن رنگ‌های اصلی شروع کنید</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अपने प्राथमिक रंगों को गीला करके शुरुआत करें</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まずは原色を濡らすところから始めましょう</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기본 색상을 적셔서 시작하세요</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Bi şilkirina rengên xwe yên sereke dest pê bikin</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Comece molhando suas cores primárias</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ਆਪਣੇ ਪ੍ਰਾਇਮਰੀ ਰੰਗਾਂ ਨੂੰ ਗਿੱਲਾ ਕਰਕੇ ਸ਼ੁਰੂਆਤ ਕਰੋ</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Начните со смачивания основных цветов.</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Ka bilow inaad qoyso midabadaada aasaasiga ah</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Comience mojando los colores primarios.</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Anza kwa kulowesha rangi zako za msingi</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Magsimula sa pamamagitan ng pag-basa sa iyong mga pangunahing kulay</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Önce birincil renklerinizi ıslatarak başlayın</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Почніть зі зволоження основних кольорів</a:t>
            </a:r>
            <a:endParaRPr sz="1800">
              <a:solidFill>
                <a:srgbClr val="AAAAAA"/>
              </a:solidFill>
              <a:latin typeface="Average"/>
              <a:ea typeface="Average"/>
              <a:cs typeface="Average"/>
              <a:sym typeface="Average"/>
            </a:endParaRPr>
          </a:p>
          <a:p>
            <a:pPr indent="0" lvl="0" marL="0" rtl="0" algn="l">
              <a:spcBef>
                <a:spcPts val="0"/>
              </a:spcBef>
              <a:spcAft>
                <a:spcPts val="0"/>
              </a:spcAft>
              <a:buNone/>
            </a:pPr>
            <a:r>
              <a:rPr lang="en" sz="1800">
                <a:solidFill>
                  <a:srgbClr val="AAAAAA"/>
                </a:solidFill>
                <a:latin typeface="Average"/>
                <a:ea typeface="Average"/>
                <a:cs typeface="Average"/>
                <a:sym typeface="Average"/>
              </a:rPr>
              <a:t>Bắt đầu bằng cách làm ướt các màu cơ bản của bạn</a:t>
            </a:r>
            <a:endParaRPr sz="3200">
              <a:solidFill>
                <a:srgbClr val="AAAAAA"/>
              </a:solidFill>
              <a:latin typeface="Average"/>
              <a:ea typeface="Average"/>
              <a:cs typeface="Average"/>
              <a:sym typeface="Averag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9"/>
          <p:cNvSpPr txBox="1"/>
          <p:nvPr/>
        </p:nvSpPr>
        <p:spPr>
          <a:xfrm>
            <a:off x="-75" y="5669275"/>
            <a:ext cx="7315200" cy="1188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Yurii Khymych </a:t>
            </a:r>
            <a:r>
              <a:rPr i="1" lang="en" sz="2400">
                <a:solidFill>
                  <a:srgbClr val="B7B7B7"/>
                </a:solidFill>
                <a:latin typeface="Cabin"/>
                <a:ea typeface="Cabin"/>
                <a:cs typeface="Cabin"/>
                <a:sym typeface="Cabin"/>
              </a:rPr>
              <a:t>(Ukraine),</a:t>
            </a:r>
            <a:r>
              <a:rPr b="1" i="1"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Podil</a:t>
            </a:r>
            <a:r>
              <a:rPr lang="en" sz="2400">
                <a:solidFill>
                  <a:srgbClr val="B7B7B7"/>
                </a:solidFill>
                <a:latin typeface="Cabin"/>
                <a:ea typeface="Cabin"/>
                <a:cs typeface="Cabin"/>
                <a:sym typeface="Cabin"/>
              </a:rPr>
              <a:t>, 1984</a:t>
            </a:r>
            <a:endParaRPr sz="2400">
              <a:solidFill>
                <a:srgbClr val="B7B7B7"/>
              </a:solidFill>
              <a:latin typeface="Cabin"/>
              <a:ea typeface="Cabin"/>
              <a:cs typeface="Cabin"/>
              <a:sym typeface="Cabin"/>
            </a:endParaRPr>
          </a:p>
        </p:txBody>
      </p:sp>
      <p:pic>
        <p:nvPicPr>
          <p:cNvPr id="145" name="Google Shape;145;p29"/>
          <p:cNvPicPr preferRelativeResize="0"/>
          <p:nvPr/>
        </p:nvPicPr>
        <p:blipFill>
          <a:blip r:embed="rId3">
            <a:alphaModFix/>
          </a:blip>
          <a:stretch>
            <a:fillRect/>
          </a:stretch>
        </p:blipFill>
        <p:spPr>
          <a:xfrm>
            <a:off x="-75" y="-12"/>
            <a:ext cx="9144000" cy="5669280"/>
          </a:xfrm>
          <a:prstGeom prst="rect">
            <a:avLst/>
          </a:prstGeom>
          <a:noFill/>
          <a:ln>
            <a:noFill/>
          </a:ln>
        </p:spPr>
      </p:pic>
      <p:pic>
        <p:nvPicPr>
          <p:cNvPr id="146" name="Google Shape;146;p29"/>
          <p:cNvPicPr preferRelativeResize="0"/>
          <p:nvPr/>
        </p:nvPicPr>
        <p:blipFill>
          <a:blip r:embed="rId4">
            <a:alphaModFix/>
          </a:blip>
          <a:stretch>
            <a:fillRect/>
          </a:stretch>
        </p:blipFill>
        <p:spPr>
          <a:xfrm>
            <a:off x="7315200" y="5029200"/>
            <a:ext cx="1828800" cy="18288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descr="Title" id="440" name="Google Shape;440;p65"/>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500">
                <a:solidFill>
                  <a:srgbClr val="FFFFFF"/>
                </a:solidFill>
                <a:latin typeface="Oswald"/>
                <a:ea typeface="Oswald"/>
                <a:cs typeface="Oswald"/>
                <a:sym typeface="Oswald"/>
              </a:rPr>
              <a:t>Mix your new colours in your palette 🎨</a:t>
            </a:r>
            <a:br>
              <a:rPr lang="en" sz="5500">
                <a:solidFill>
                  <a:srgbClr val="FFFFFF"/>
                </a:solidFill>
                <a:latin typeface="Oswald"/>
                <a:ea typeface="Oswald"/>
                <a:cs typeface="Oswald"/>
                <a:sym typeface="Oswald"/>
              </a:rPr>
            </a:br>
            <a:r>
              <a:rPr lang="en" sz="5500">
                <a:solidFill>
                  <a:srgbClr val="00FF00"/>
                </a:solidFill>
                <a:latin typeface="Oswald"/>
                <a:ea typeface="Oswald"/>
                <a:cs typeface="Oswald"/>
                <a:sym typeface="Oswald"/>
              </a:rPr>
              <a:t>far away</a:t>
            </a:r>
            <a:r>
              <a:rPr lang="en" sz="5500">
                <a:solidFill>
                  <a:srgbClr val="FFFFFF"/>
                </a:solidFill>
                <a:latin typeface="Oswald"/>
                <a:ea typeface="Oswald"/>
                <a:cs typeface="Oswald"/>
                <a:sym typeface="Oswald"/>
              </a:rPr>
              <a:t> from your </a:t>
            </a:r>
            <a:r>
              <a:rPr lang="en" sz="5500">
                <a:solidFill>
                  <a:srgbClr val="00FFFF"/>
                </a:solidFill>
                <a:latin typeface="Oswald"/>
                <a:ea typeface="Oswald"/>
                <a:cs typeface="Oswald"/>
                <a:sym typeface="Oswald"/>
              </a:rPr>
              <a:t>clean </a:t>
            </a:r>
            <a:r>
              <a:rPr lang="en" sz="5500">
                <a:solidFill>
                  <a:srgbClr val="FFFF00"/>
                </a:solidFill>
                <a:latin typeface="Oswald"/>
                <a:ea typeface="Oswald"/>
                <a:cs typeface="Oswald"/>
                <a:sym typeface="Oswald"/>
              </a:rPr>
              <a:t>primary </a:t>
            </a:r>
            <a:r>
              <a:rPr lang="en" sz="5500">
                <a:solidFill>
                  <a:srgbClr val="FF00FF"/>
                </a:solidFill>
                <a:latin typeface="Oswald"/>
                <a:ea typeface="Oswald"/>
                <a:cs typeface="Oswald"/>
                <a:sym typeface="Oswald"/>
              </a:rPr>
              <a:t>colours</a:t>
            </a:r>
            <a:endParaRPr sz="2800">
              <a:solidFill>
                <a:srgbClr val="AAAAAA"/>
              </a:solidFill>
              <a:latin typeface="Average"/>
              <a:ea typeface="Average"/>
              <a:cs typeface="Average"/>
              <a:sym typeface="Average"/>
            </a:endParaRPr>
          </a:p>
        </p:txBody>
      </p:sp>
      <p:sp>
        <p:nvSpPr>
          <p:cNvPr descr="Translations" id="441" name="Google Shape;441;p65"/>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አዲሶቹን ቀለሞችዎን ከንፁህ ዋና ቀለሞችዎ ርቀው በቤተ-ስዕልዎ ውስጥ ያዋህዱ</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امزج الألوان الجديدة في لوحة الألوان الخاصة بك بعيدًا عن الألوان الأساسية النظيفة</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Barreja els teus nous colors a la teva paleta lluny dels teus colors primaris nets.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在调色板中将新颜色与干净的原色远离混合</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رنگ‌های جدید خود را در پالت خود، دور از رنگ‌های اصلی و ثابت خود ترکیب کنید.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अपने नए रंगों को अपने पैलेट में अपने स्वच्छ प्राथमिक रंगों से दूर मिलाएं</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パレット内で、きれいな原色から離れた場所に新しい色を混ぜます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깨끗한 기본 색상에서 멀리 떨어진 팔레트에서 새로운 색상을 혼합하세요.</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Rengên xwe yên nû di paleteya xwe de, dûrî rengên xwe yên seretayî yên paqij, tevlîhev bikin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Misture suas novas cores em sua paleta longe de suas cores primárias limpas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ਆਪਣੇ ਸਾਫ਼ ਪ੍ਰਾਇਮਰੀ ਰੰਗਾਂ ਤੋਂ ਦੂਰ ਆਪਣੇ ਪੈਲੇਟ ਵਿੱਚ ਆਪਣੇ ਨਵੇਂ ਰੰਗਾਂ ਨੂੰ ਮਿਲਾਓ।</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Смешайте новые цвета в своей палитре, подальше от ваших чистых основных цветов.</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Ku qas midabadaada cusub palette-kaaga oo ka fog midabadaada aasaasiga ah ee nadiifka ah</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Mezcla tus nuevos colores en tu paleta lejos de tus colores primarios limpios</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Changanya rangi zako mpya kwenye ubao wako mbali na rangi zako msingi safi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Paghaluin ang iyong mga bagong kulay sa iyong palette na malayo sa iyong malinis na pangunahing mga kulay</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Yeni renklerinizi paletinizde temiz ana renklerinizden uzakta karıştırın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Змішуйте нові кольори у своїй палітрі далеко від чистих основних кольорів</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Trộn các màu mới trong bảng màu của bạn ở nơi khác xa với các màu cơ bản sạch sẽ của bạn</a:t>
            </a:r>
            <a:endParaRPr sz="2100">
              <a:solidFill>
                <a:srgbClr val="CACACA"/>
              </a:solidFill>
              <a:latin typeface="Average"/>
              <a:ea typeface="Average"/>
              <a:cs typeface="Average"/>
              <a:sym typeface="Averag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descr="Title" id="446" name="Google Shape;446;p66"/>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700">
                <a:solidFill>
                  <a:srgbClr val="FFFFFF"/>
                </a:solidFill>
                <a:latin typeface="Oswald"/>
                <a:ea typeface="Oswald"/>
                <a:cs typeface="Oswald"/>
                <a:sym typeface="Oswald"/>
              </a:rPr>
              <a:t>If </a:t>
            </a:r>
            <a:r>
              <a:rPr lang="en" sz="4700">
                <a:solidFill>
                  <a:srgbClr val="00FFFF"/>
                </a:solidFill>
                <a:latin typeface="Oswald"/>
                <a:ea typeface="Oswald"/>
                <a:cs typeface="Oswald"/>
                <a:sym typeface="Oswald"/>
              </a:rPr>
              <a:t>your </a:t>
            </a:r>
            <a:r>
              <a:rPr lang="en" sz="4700">
                <a:solidFill>
                  <a:srgbClr val="FFFF00"/>
                </a:solidFill>
                <a:latin typeface="Oswald"/>
                <a:ea typeface="Oswald"/>
                <a:cs typeface="Oswald"/>
                <a:sym typeface="Oswald"/>
              </a:rPr>
              <a:t>primary </a:t>
            </a:r>
            <a:r>
              <a:rPr lang="en" sz="4700">
                <a:solidFill>
                  <a:srgbClr val="FF00FF"/>
                </a:solidFill>
                <a:latin typeface="Oswald"/>
                <a:ea typeface="Oswald"/>
                <a:cs typeface="Oswald"/>
                <a:sym typeface="Oswald"/>
              </a:rPr>
              <a:t>colours </a:t>
            </a:r>
            <a:r>
              <a:rPr lang="en" sz="4700">
                <a:solidFill>
                  <a:srgbClr val="FFFFFF"/>
                </a:solidFill>
                <a:latin typeface="Oswald"/>
                <a:ea typeface="Oswald"/>
                <a:cs typeface="Oswald"/>
                <a:sym typeface="Oswald"/>
              </a:rPr>
              <a:t>get dirty, you will have to clean them or you have ugly colours </a:t>
            </a:r>
            <a:endParaRPr sz="4700">
              <a:solidFill>
                <a:srgbClr val="FFFFFF"/>
              </a:solidFill>
              <a:latin typeface="Oswald"/>
              <a:ea typeface="Oswald"/>
              <a:cs typeface="Oswald"/>
              <a:sym typeface="Oswald"/>
            </a:endParaRPr>
          </a:p>
          <a:p>
            <a:pPr indent="0" lvl="0" marL="0" rtl="0" algn="ctr">
              <a:spcBef>
                <a:spcPts val="0"/>
              </a:spcBef>
              <a:spcAft>
                <a:spcPts val="0"/>
              </a:spcAft>
              <a:buNone/>
            </a:pPr>
            <a:r>
              <a:t/>
            </a:r>
            <a:endParaRPr sz="4700">
              <a:solidFill>
                <a:srgbClr val="FFFFFF"/>
              </a:solidFill>
              <a:latin typeface="Oswald"/>
              <a:ea typeface="Oswald"/>
              <a:cs typeface="Oswald"/>
              <a:sym typeface="Oswald"/>
            </a:endParaRPr>
          </a:p>
          <a:p>
            <a:pPr indent="0" lvl="0" marL="0" rtl="0" algn="ctr">
              <a:spcBef>
                <a:spcPts val="0"/>
              </a:spcBef>
              <a:spcAft>
                <a:spcPts val="0"/>
              </a:spcAft>
              <a:buNone/>
            </a:pPr>
            <a:r>
              <a:rPr lang="en" sz="4700">
                <a:solidFill>
                  <a:srgbClr val="FFFFFF"/>
                </a:solidFill>
                <a:latin typeface="Oswald"/>
                <a:ea typeface="Oswald"/>
                <a:cs typeface="Oswald"/>
                <a:sym typeface="Oswald"/>
              </a:rPr>
              <a:t>🤢👹🤥💩</a:t>
            </a:r>
            <a:endParaRPr sz="1500">
              <a:solidFill>
                <a:srgbClr val="AAAAAA"/>
              </a:solidFill>
              <a:latin typeface="Average"/>
              <a:ea typeface="Average"/>
              <a:cs typeface="Average"/>
              <a:sym typeface="Average"/>
            </a:endParaRPr>
          </a:p>
        </p:txBody>
      </p:sp>
      <p:sp>
        <p:nvSpPr>
          <p:cNvPr descr="Translations" id="447" name="Google Shape;447;p66"/>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300">
                <a:solidFill>
                  <a:srgbClr val="AAAAAA"/>
                </a:solidFill>
                <a:latin typeface="Average"/>
                <a:ea typeface="Average"/>
                <a:cs typeface="Average"/>
                <a:sym typeface="Average"/>
              </a:rPr>
              <a:t>ዋና ቀለሞችዎ ከቆሸሹ እነሱን ማጽዳት አለብዎት ወይም አስቀያሚ ቀለሞች ይኖሩዎታል</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إذا أصبحت الألوان الأساسية لديك متسخة، فسوف يتعين عليك تنظيفها وإلا ستحصل على ألوان قبيحة</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 els colors primaris s'embruten, els hauràs de netejar o tindràs colors lletjos.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如果你的原色变脏了，你就必须清洗它们，否则你的颜色会很难看</a:t>
            </a:r>
            <a:endParaRPr sz="1300">
              <a:solidFill>
                <a:srgbClr val="AAAAAA"/>
              </a:solidFill>
              <a:latin typeface="Average"/>
              <a:ea typeface="Average"/>
              <a:cs typeface="Average"/>
              <a:sym typeface="Average"/>
            </a:endParaRPr>
          </a:p>
          <a:p>
            <a:pPr indent="0" lvl="0" marL="0" rtl="1" algn="r">
              <a:spcBef>
                <a:spcPts val="0"/>
              </a:spcBef>
              <a:spcAft>
                <a:spcPts val="0"/>
              </a:spcAft>
              <a:buNone/>
            </a:pPr>
            <a:r>
              <a:rPr lang="en" sz="1300">
                <a:solidFill>
                  <a:srgbClr val="AAAAAA"/>
                </a:solidFill>
                <a:latin typeface="Average"/>
                <a:ea typeface="Average"/>
                <a:cs typeface="Average"/>
                <a:sym typeface="Average"/>
              </a:rPr>
              <a:t>اگر رنگ‌های اصلی شما کثیف شوند، باید آنها را تمیز کنید، در غیر این صورت رنگ‌های زشتی خواهید داشت.</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यदि आपके प्राथमिक रंग गंदे हो जाएं, तो आपको उन्हें साफ करना होगा, अन्यथा आपके रंग बदसूरत हो जाएंगे।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原色が汚れた場合は、きれいにしないと醜い色になってしまう</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기본 색상이 더러워지면 세척해야 하며 그렇지 않으면 보기 흉한 색상이 됩니다.</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Eger rengên te yên sereke qirêj bibin, tu neçar î wan paqij bikî, an na rengên te yên ne xweş derdikevin.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Se suas cores primárias ficarem sujas, você terá que limpá-las ou terá cores feias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ਜੇਕਰ ਤੁਹਾਡੇ ਪ੍ਰਾਇਮਰੀ ਰੰਗ ਗੰਦੇ ਹੋ ਜਾਂਦੇ ਹਨ, ਤਾਂ ਤੁਹਾਨੂੰ ਉਨ੍ਹਾਂ ਨੂੰ ਸਾਫ਼ ਕਰਨਾ ਪਵੇਗਾ ਨਹੀਂ ਤਾਂ ਤੁਹਾਡੇ ਰੰਗ ਬਦਸੂਰਤ ਹੋ ਜਾਣਗੇ।</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Если ваши основные цвета загрязнятся, вам придется их очистить, иначе у вас будут некрасивые цвета.</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Haddii midabada asaasiga ahi ay wasakhoobaan, waa inaad nadiifisaa ama waxaad leedahay midabyo fool xun</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Si tus colores primarios se ensucian, tendrás que limpiarlos o tendrás colores feos.</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Ikiwa rangi zako za msingi zinakuwa chafu, utalazimika kuzisafisha au una rangi mbaya</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Kung marumi ang iyong mga pangunahing kulay, kailangan mong linisin ang mga ito o mayroon kang pangit na kulay</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Ana renkleriniz kirlenirse onları temizlemeniz gerekir, aksi takdirde çirkin renklere sahip olursunuz</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Якщо ваші основні кольори забрудняться, вам доведеться їх почистити, інакше у вас будуть негарні кольори.</a:t>
            </a:r>
            <a:endParaRPr sz="1300">
              <a:solidFill>
                <a:srgbClr val="AAAAAA"/>
              </a:solidFill>
              <a:latin typeface="Average"/>
              <a:ea typeface="Average"/>
              <a:cs typeface="Average"/>
              <a:sym typeface="Average"/>
            </a:endParaRPr>
          </a:p>
          <a:p>
            <a:pPr indent="0" lvl="0" marL="0" rtl="0" algn="l">
              <a:spcBef>
                <a:spcPts val="0"/>
              </a:spcBef>
              <a:spcAft>
                <a:spcPts val="0"/>
              </a:spcAft>
              <a:buNone/>
            </a:pPr>
            <a:r>
              <a:rPr lang="en" sz="1300">
                <a:solidFill>
                  <a:srgbClr val="AAAAAA"/>
                </a:solidFill>
                <a:latin typeface="Average"/>
                <a:ea typeface="Average"/>
                <a:cs typeface="Average"/>
                <a:sym typeface="Average"/>
              </a:rPr>
              <a:t>Nếu màu chính của bạn bị bẩn, bạn sẽ phải giặt chúng nếu không bạn sẽ có màu xấu.</a:t>
            </a:r>
            <a:endParaRPr sz="1350">
              <a:solidFill>
                <a:srgbClr val="CACACA"/>
              </a:solidFill>
              <a:latin typeface="Average"/>
              <a:ea typeface="Average"/>
              <a:cs typeface="Average"/>
              <a:sym typeface="Average"/>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descr="Title" id="452" name="Google Shape;452;p67"/>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00FFFF"/>
                </a:solidFill>
                <a:latin typeface="Oswald"/>
                <a:ea typeface="Oswald"/>
                <a:cs typeface="Oswald"/>
                <a:sym typeface="Oswald"/>
              </a:rPr>
              <a:t>Cyan is very strong</a:t>
            </a:r>
            <a:r>
              <a:rPr lang="en" sz="4800">
                <a:solidFill>
                  <a:srgbClr val="FFFFFF"/>
                </a:solidFill>
                <a:latin typeface="Oswald"/>
                <a:ea typeface="Oswald"/>
                <a:cs typeface="Oswald"/>
                <a:sym typeface="Oswald"/>
              </a:rPr>
              <a:t>, and </a:t>
            </a:r>
            <a:endParaRPr sz="4800">
              <a:solidFill>
                <a:srgbClr val="FFFFFF"/>
              </a:solidFill>
              <a:latin typeface="Oswald"/>
              <a:ea typeface="Oswald"/>
              <a:cs typeface="Oswald"/>
              <a:sym typeface="Oswald"/>
            </a:endParaRPr>
          </a:p>
          <a:p>
            <a:pPr indent="0" lvl="0" marL="0" rtl="0" algn="ctr">
              <a:spcBef>
                <a:spcPts val="0"/>
              </a:spcBef>
              <a:spcAft>
                <a:spcPts val="0"/>
              </a:spcAft>
              <a:buNone/>
            </a:pPr>
            <a:r>
              <a:rPr lang="en" sz="4800">
                <a:solidFill>
                  <a:srgbClr val="FFFF00"/>
                </a:solidFill>
                <a:latin typeface="Oswald"/>
                <a:ea typeface="Oswald"/>
                <a:cs typeface="Oswald"/>
                <a:sym typeface="Oswald"/>
              </a:rPr>
              <a:t>yellow is very weak</a:t>
            </a:r>
            <a:endParaRPr sz="4800">
              <a:solidFill>
                <a:srgbClr val="AAAAAA"/>
              </a:solidFill>
              <a:latin typeface="Average"/>
              <a:ea typeface="Average"/>
              <a:cs typeface="Average"/>
              <a:sym typeface="Average"/>
            </a:endParaRPr>
          </a:p>
        </p:txBody>
      </p:sp>
      <p:sp>
        <p:nvSpPr>
          <p:cNvPr id="453" name="Google Shape;453;p67"/>
          <p:cNvSpPr/>
          <p:nvPr/>
        </p:nvSpPr>
        <p:spPr>
          <a:xfrm>
            <a:off x="1390800" y="414475"/>
            <a:ext cx="1790400" cy="1790400"/>
          </a:xfrm>
          <a:prstGeom prst="heart">
            <a:avLst/>
          </a:prstGeom>
          <a:solidFill>
            <a:srgbClr val="00FFFF"/>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t>💪</a:t>
            </a:r>
            <a:endParaRPr sz="3600"/>
          </a:p>
        </p:txBody>
      </p:sp>
      <p:sp>
        <p:nvSpPr>
          <p:cNvPr id="454" name="Google Shape;454;p67"/>
          <p:cNvSpPr/>
          <p:nvPr/>
        </p:nvSpPr>
        <p:spPr>
          <a:xfrm>
            <a:off x="1390800" y="4879225"/>
            <a:ext cx="1790400" cy="1790400"/>
          </a:xfrm>
          <a:prstGeom prst="heart">
            <a:avLst/>
          </a:prstGeom>
          <a:solidFill>
            <a:srgbClr val="FFFF00"/>
          </a:solidFill>
          <a:ln cap="flat" cmpd="sng" w="9525">
            <a:solidFill>
              <a:srgbClr val="9E9E9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t>😢</a:t>
            </a:r>
            <a:endParaRPr sz="3600"/>
          </a:p>
        </p:txBody>
      </p:sp>
      <p:sp>
        <p:nvSpPr>
          <p:cNvPr descr="Translations" id="455" name="Google Shape;455;p6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700">
                <a:solidFill>
                  <a:srgbClr val="AAAAAA"/>
                </a:solidFill>
                <a:latin typeface="Average"/>
                <a:ea typeface="Average"/>
                <a:cs typeface="Average"/>
                <a:sym typeface="Average"/>
              </a:rPr>
              <a:t>ሲያን በጣም ጠንካራ ነው, እና ቢጫ በጣም ደካማ ነው</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اللون السماوي قوي جدًا، والأصفر ضعيف جدًا</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El cian és molt fort i el groc és molt feble.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青色很浓，黄色很淡</a:t>
            </a:r>
            <a:endParaRPr sz="1700">
              <a:solidFill>
                <a:srgbClr val="AAAAAA"/>
              </a:solidFill>
              <a:latin typeface="Average"/>
              <a:ea typeface="Average"/>
              <a:cs typeface="Average"/>
              <a:sym typeface="Average"/>
            </a:endParaRPr>
          </a:p>
          <a:p>
            <a:pPr indent="0" lvl="0" marL="0" rtl="1" algn="r">
              <a:spcBef>
                <a:spcPts val="0"/>
              </a:spcBef>
              <a:spcAft>
                <a:spcPts val="0"/>
              </a:spcAft>
              <a:buNone/>
            </a:pPr>
            <a:r>
              <a:rPr lang="en" sz="1700">
                <a:solidFill>
                  <a:srgbClr val="AAAAAA"/>
                </a:solidFill>
                <a:latin typeface="Average"/>
                <a:ea typeface="Average"/>
                <a:cs typeface="Average"/>
                <a:sym typeface="Average"/>
              </a:rPr>
              <a:t>فیروزه‌ای خیلی قوی و زرد خیلی ضعیف است</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सियान बहुत मजबूत है, और पीला बहुत कमजोर 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シアンは非常に強く、黄色は非常に弱い</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청록색은 매우 강하고 노란색은 매우 약합니다.</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Sîyan pir xurt e, û zer jî pir qels e</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O ciano é muito forte e o amarelo é muito fraco</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ਨੀਲਾ ਰੰਗ ਬਹੁਤ ਮਜ਼ਬੂਤ ​​ਹੁੰਦਾ ਹੈ, ਅਤੇ ਪੀਲਾ ਰੰਗ ਬਹੁਤ ਕਮਜ਼ੋਰ ਹੁੰਦਾ 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Голубой очень сильный, а желтый очень слабый.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Cyan aad buu u xoog badan yahay, jaalahana aad buu u daciifsan yahay</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El cian es muy fuerte y el amarillo es muy débil.</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Cyan ni nguvu sana, na njano ni dhaifu sana</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Ang cyan ay napakalakas, at ang dilaw ay napakahina</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Camgöbeği çok güçlü, sarı ise çok zayıf</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Блакитний дуже сильний, а жовтий дуже слабкий</a:t>
            </a:r>
            <a:endParaRPr sz="1700">
              <a:solidFill>
                <a:srgbClr val="AAAAAA"/>
              </a:solidFill>
              <a:latin typeface="Average"/>
              <a:ea typeface="Average"/>
              <a:cs typeface="Average"/>
              <a:sym typeface="Average"/>
            </a:endParaRPr>
          </a:p>
          <a:p>
            <a:pPr indent="0" lvl="0" marL="0" rtl="0" algn="l">
              <a:spcBef>
                <a:spcPts val="0"/>
              </a:spcBef>
              <a:spcAft>
                <a:spcPts val="0"/>
              </a:spcAft>
              <a:buNone/>
            </a:pPr>
            <a:r>
              <a:rPr lang="en" sz="1700">
                <a:solidFill>
                  <a:srgbClr val="AAAAAA"/>
                </a:solidFill>
                <a:latin typeface="Average"/>
                <a:ea typeface="Average"/>
                <a:cs typeface="Average"/>
                <a:sym typeface="Average"/>
              </a:rPr>
              <a:t>Màu lục lam rất mạnh, còn màu vàng rất yếu</a:t>
            </a:r>
            <a:endParaRPr sz="3200">
              <a:solidFill>
                <a:srgbClr val="CACACA"/>
              </a:solidFill>
              <a:latin typeface="Average"/>
              <a:ea typeface="Average"/>
              <a:cs typeface="Average"/>
              <a:sym typeface="Average"/>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descr="Translations" id="460" name="Google Shape;460;p68"/>
          <p:cNvSpPr txBox="1"/>
          <p:nvPr/>
        </p:nvSpPr>
        <p:spPr>
          <a:xfrm>
            <a:off x="3657600" y="-20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ቀለምዎ በወረቀትዎ ላይ ግልጽ እንዲሆን በቂ ውሃ ይጠቀሙ</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استخدم كمية كافية من الماء حتى يصبح الطلاء شفافًا على الورق</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Feu servir prou aigua perquè la pintura quedi transparent sobre el paper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使用足够的水，使你的颜料在纸上变得透明</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از آب کافی استفاده کنید تا رنگ روی کاغذ شفاف شود.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पर्याप्त पानी का प्रयोग करें ताकि आपका पेंट आपके कागज़ पर पारदर्शी हो जाए</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紙の上で絵の具が透明になるまで十分な水を使用してください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페인트가 종이 위에서 투명해질 때까지 충분한 물을 사용하세요.</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Ji bo ku boyaxa we li ser kaxezê zelal bibe, têra xwe av bikar bînin.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Use água suficiente para que a tinta fique transparente no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ਕਾਫ਼ੀ ਪਾਣੀ ਵਰਤੋ ਤਾਂ ਜੋ ਤੁਹਾਡਾ ਰੰਗ ਤੁਹਾਡੇ ਕਾਗਜ਼ 'ਤੇ ਪਾਰਦਰਸ਼ੀ ਹੋ ਜਾਵੇ।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Используйте достаточное количество воды, чтобы краска стала прозрачной на бумаге.</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Isticmaal biyo ku filan si rinjigaagu u noqdo mid hufan warqaddaada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Utilice suficiente agua para que la pintura se vuelva transparente en el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Tumia maji ya kutosha ili rangi yako iwe wazi kwenye karatasi yako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Gumamit ng sapat na tubig upang ang iyong pintura ay maging transparent sa iyong papel</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Boyanızın kağıt üzerinde şeffaf hale gelmesi için yeterli miktarda su kullanın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Використовуйте достатньо води, щоб фарба стала прозорою на папері</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Sử dụng đủ nước để màu sơn của bạn trở nên trong suốt trên giấy</a:t>
            </a:r>
            <a:endParaRPr sz="1900">
              <a:solidFill>
                <a:srgbClr val="AAAAAA"/>
              </a:solidFill>
              <a:latin typeface="Average"/>
              <a:ea typeface="Average"/>
              <a:cs typeface="Average"/>
              <a:sym typeface="Average"/>
            </a:endParaRPr>
          </a:p>
        </p:txBody>
      </p:sp>
      <p:grpSp>
        <p:nvGrpSpPr>
          <p:cNvPr id="461" name="Google Shape;461;p68"/>
          <p:cNvGrpSpPr/>
          <p:nvPr/>
        </p:nvGrpSpPr>
        <p:grpSpPr>
          <a:xfrm>
            <a:off x="-860775" y="-661728"/>
            <a:ext cx="10071863" cy="7994690"/>
            <a:chOff x="-860775" y="-661728"/>
            <a:chExt cx="10071863" cy="7994690"/>
          </a:xfrm>
        </p:grpSpPr>
        <p:sp>
          <p:nvSpPr>
            <p:cNvPr descr="Title" id="462" name="Google Shape;462;p68"/>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Use enough </a:t>
              </a:r>
              <a:r>
                <a:rPr lang="en" sz="4800">
                  <a:solidFill>
                    <a:srgbClr val="00FF00"/>
                  </a:solidFill>
                  <a:latin typeface="Oswald"/>
                  <a:ea typeface="Oswald"/>
                  <a:cs typeface="Oswald"/>
                  <a:sym typeface="Oswald"/>
                </a:rPr>
                <a:t>water </a:t>
              </a:r>
              <a:r>
                <a:rPr lang="en" sz="4800">
                  <a:solidFill>
                    <a:srgbClr val="FFFFFF"/>
                  </a:solidFill>
                  <a:latin typeface="Oswald"/>
                  <a:ea typeface="Oswald"/>
                  <a:cs typeface="Oswald"/>
                  <a:sym typeface="Oswald"/>
                </a:rPr>
                <a:t>so that your paint becomes </a:t>
              </a:r>
              <a:r>
                <a:rPr lang="en" sz="4800">
                  <a:solidFill>
                    <a:srgbClr val="00FF00"/>
                  </a:solidFill>
                  <a:latin typeface="Oswald"/>
                  <a:ea typeface="Oswald"/>
                  <a:cs typeface="Oswald"/>
                  <a:sym typeface="Oswald"/>
                </a:rPr>
                <a:t>transparent </a:t>
              </a:r>
              <a:r>
                <a:rPr lang="en" sz="4800">
                  <a:solidFill>
                    <a:srgbClr val="FFFFFF"/>
                  </a:solidFill>
                  <a:latin typeface="Oswald"/>
                  <a:ea typeface="Oswald"/>
                  <a:cs typeface="Oswald"/>
                  <a:sym typeface="Oswald"/>
                </a:rPr>
                <a:t>on your paper</a:t>
              </a:r>
              <a:endParaRPr sz="1200">
                <a:solidFill>
                  <a:srgbClr val="AAAAAA"/>
                </a:solidFill>
                <a:latin typeface="Average"/>
                <a:ea typeface="Average"/>
                <a:cs typeface="Average"/>
                <a:sym typeface="Average"/>
              </a:endParaRPr>
            </a:p>
          </p:txBody>
        </p:sp>
        <p:sp>
          <p:nvSpPr>
            <p:cNvPr id="463" name="Google Shape;463;p68"/>
            <p:cNvSpPr/>
            <p:nvPr/>
          </p:nvSpPr>
          <p:spPr>
            <a:xfrm>
              <a:off x="7132988" y="-661728"/>
              <a:ext cx="2078100" cy="2078100"/>
            </a:xfrm>
            <a:prstGeom prst="smileyFace">
              <a:avLst>
                <a:gd fmla="val 4653" name="adj"/>
              </a:avLst>
            </a:prstGeom>
            <a:solidFill>
              <a:srgbClr val="00FFFF">
                <a:alpha val="5028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68"/>
            <p:cNvSpPr/>
            <p:nvPr/>
          </p:nvSpPr>
          <p:spPr>
            <a:xfrm>
              <a:off x="-860775" y="335175"/>
              <a:ext cx="2078100" cy="2078100"/>
            </a:xfrm>
            <a:prstGeom prst="smileyFace">
              <a:avLst>
                <a:gd fmla="val 4653" name="adj"/>
              </a:avLst>
            </a:prstGeom>
            <a:solidFill>
              <a:srgbClr val="FFFF00">
                <a:alpha val="5140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68"/>
            <p:cNvSpPr/>
            <p:nvPr/>
          </p:nvSpPr>
          <p:spPr>
            <a:xfrm>
              <a:off x="2343102" y="5254862"/>
              <a:ext cx="2078100" cy="2078100"/>
            </a:xfrm>
            <a:prstGeom prst="smileyFace">
              <a:avLst>
                <a:gd fmla="val 4653" name="adj"/>
              </a:avLst>
            </a:prstGeom>
            <a:solidFill>
              <a:srgbClr val="FF00FF">
                <a:alpha val="50840"/>
              </a:srgbClr>
            </a:solidFill>
            <a:ln cap="flat" cmpd="sng" w="2857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descr="Title" id="470" name="Google Shape;470;p69"/>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700">
                <a:solidFill>
                  <a:srgbClr val="FFFFFF"/>
                </a:solidFill>
                <a:latin typeface="Oswald"/>
                <a:ea typeface="Oswald"/>
                <a:cs typeface="Oswald"/>
                <a:sym typeface="Oswald"/>
              </a:rPr>
              <a:t>It is much easier and faster to </a:t>
            </a:r>
            <a:r>
              <a:rPr lang="en" sz="4700">
                <a:solidFill>
                  <a:srgbClr val="00FF00"/>
                </a:solidFill>
                <a:latin typeface="Oswald"/>
                <a:ea typeface="Oswald"/>
                <a:cs typeface="Oswald"/>
                <a:sym typeface="Oswald"/>
              </a:rPr>
              <a:t>adjust a colour</a:t>
            </a:r>
            <a:r>
              <a:rPr lang="en" sz="4700">
                <a:solidFill>
                  <a:srgbClr val="FFFFFF"/>
                </a:solidFill>
                <a:latin typeface="Oswald"/>
                <a:ea typeface="Oswald"/>
                <a:cs typeface="Oswald"/>
                <a:sym typeface="Oswald"/>
              </a:rPr>
              <a:t> with a new layer than to </a:t>
            </a:r>
            <a:r>
              <a:rPr lang="en" sz="4700">
                <a:solidFill>
                  <a:srgbClr val="EA9999"/>
                </a:solidFill>
                <a:latin typeface="Oswald"/>
                <a:ea typeface="Oswald"/>
                <a:cs typeface="Oswald"/>
                <a:sym typeface="Oswald"/>
              </a:rPr>
              <a:t>mix a perfect colour</a:t>
            </a:r>
            <a:endParaRPr sz="1950">
              <a:solidFill>
                <a:srgbClr val="EA9999"/>
              </a:solidFill>
              <a:latin typeface="Average"/>
              <a:ea typeface="Average"/>
              <a:cs typeface="Average"/>
              <a:sym typeface="Average"/>
            </a:endParaRPr>
          </a:p>
        </p:txBody>
      </p:sp>
      <p:sp>
        <p:nvSpPr>
          <p:cNvPr descr="Translations" id="471" name="Google Shape;471;p69"/>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00">
                <a:solidFill>
                  <a:srgbClr val="AAAAAA"/>
                </a:solidFill>
                <a:latin typeface="Average"/>
                <a:ea typeface="Average"/>
                <a:cs typeface="Average"/>
                <a:sym typeface="Average"/>
              </a:rPr>
              <a:t>ፍጹም የሆነ ቀለም ከመቀላቀል ይልቅ በአዲስ ንብርብር ቀለምን ማስተካከል በጣም ቀላል እና ፈጣን ነው</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من الأسهل والأسرع بكثير تعديل اللون باستخدام طبقة جديدة بدلاً من مزج لون مثالي</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És molt més fàcil i ràpid ajustar un color amb una nova capa que barrejar un color perfecte.</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使用新图层调整颜色比混合完美颜色更容易、更快捷</a:t>
            </a:r>
            <a:endParaRPr sz="1200">
              <a:solidFill>
                <a:srgbClr val="AAAAAA"/>
              </a:solidFill>
              <a:latin typeface="Average"/>
              <a:ea typeface="Average"/>
              <a:cs typeface="Average"/>
              <a:sym typeface="Average"/>
            </a:endParaRPr>
          </a:p>
          <a:p>
            <a:pPr indent="0" lvl="0" marL="0" rtl="1" algn="r">
              <a:spcBef>
                <a:spcPts val="0"/>
              </a:spcBef>
              <a:spcAft>
                <a:spcPts val="0"/>
              </a:spcAft>
              <a:buNone/>
            </a:pPr>
            <a:r>
              <a:rPr lang="en" sz="1200">
                <a:solidFill>
                  <a:srgbClr val="AAAAAA"/>
                </a:solidFill>
                <a:latin typeface="Average"/>
                <a:ea typeface="Average"/>
                <a:cs typeface="Average"/>
                <a:sym typeface="Average"/>
              </a:rPr>
              <a:t>تنظیم رنگ با یک لایه جدید بسیار آسان‌تر و سریع‌تر از ترکیب یک رنگ کامل است.</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किसी रंग को एकदम सही रंग में मिलाने की तुलना में नई परत के साथ समायोजित करना बहुत आसान और तेज़ 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完璧な色を混ぜるよりも、新しいレイヤーで色を調整する方がはるかに簡単で速いです</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완벽한 색상을 혼합하는 것보다 새로운 레이어로 색상을 조정하는 것이 훨씬 쉽고 빠릅니다.</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Guherandina rengek bi tebeqeyek nû ji tevlihevkirina rengek bêkêmasî pir hêsantir û zûtir e.</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É muito mais fácil e rápido ajustar uma cor com uma nova camada do que misturar uma cor perfeita</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ਇੱਕ ਸੰਪੂਰਨ ਰੰਗ ਨੂੰ ਮਿਲਾਉਣ ਨਾਲੋਂ ਇੱਕ ਨਵੀਂ ਪਰਤ ਨਾਲ ਰੰਗ ਨੂੰ ਐਡਜਸਟ ਕਰਨਾ ਬਹੁਤ ਸੌਖਾ ਅਤੇ ਤੇਜ਼ ਹੈ।</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Гораздо проще и быстрее настроить цвет с помощью нового слоя, чем смешивать идеальный цвет.</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Aad bay u fududahay oo dhakhso badan tahay in lagu hagaajiyo midab leh lakab cusub intii lagu qasi lahaa midab qumman</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Es mucho más fácil y rápido ajustar un color con una nueva capa que mezclar un color perfecto.</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Ni rahisi zaidi na kwa kasi kurekebisha rangi na safu mpya kuliko kuchanganya rangi kamili</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Ito ay mas madali at mas mabilis na ayusin ang isang kulay gamit ang isang bagong layer kaysa sa paghaluin ang isang perpektong kulay</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Mükemmel bir rengi karıştırmaktan ziyade yeni bir katmanla rengi ayarlamak çok daha kolay ve hızlıdır</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Набагато легше та швидше налаштувати колір за допомогою нового шару, ніж змішувати ідеальний колір.</a:t>
            </a:r>
            <a:endParaRPr sz="1200">
              <a:solidFill>
                <a:srgbClr val="AAAAAA"/>
              </a:solidFill>
              <a:latin typeface="Average"/>
              <a:ea typeface="Average"/>
              <a:cs typeface="Average"/>
              <a:sym typeface="Average"/>
            </a:endParaRPr>
          </a:p>
          <a:p>
            <a:pPr indent="0" lvl="0" marL="0" rtl="0" algn="l">
              <a:spcBef>
                <a:spcPts val="0"/>
              </a:spcBef>
              <a:spcAft>
                <a:spcPts val="0"/>
              </a:spcAft>
              <a:buNone/>
            </a:pPr>
            <a:r>
              <a:rPr lang="en" sz="1200">
                <a:solidFill>
                  <a:srgbClr val="AAAAAA"/>
                </a:solidFill>
                <a:latin typeface="Average"/>
                <a:ea typeface="Average"/>
                <a:cs typeface="Average"/>
                <a:sym typeface="Average"/>
              </a:rPr>
              <a:t>Việc điều chỉnh màu sắc bằng một lớp mới dễ dàng và nhanh hơn nhiều so với việc pha trộn một màu hoàn hảo</a:t>
            </a:r>
            <a:endParaRPr sz="1150">
              <a:solidFill>
                <a:srgbClr val="CACACA"/>
              </a:solidFill>
              <a:latin typeface="Average"/>
              <a:ea typeface="Average"/>
              <a:cs typeface="Average"/>
              <a:sym typeface="Average"/>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5" name="Shape 475"/>
        <p:cNvGrpSpPr/>
        <p:nvPr/>
      </p:nvGrpSpPr>
      <p:grpSpPr>
        <a:xfrm>
          <a:off x="0" y="0"/>
          <a:ext cx="0" cy="0"/>
          <a:chOff x="0" y="0"/>
          <a:chExt cx="0" cy="0"/>
        </a:xfrm>
      </p:grpSpPr>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71"/>
          <p:cNvSpPr txBox="1"/>
          <p:nvPr/>
        </p:nvSpPr>
        <p:spPr>
          <a:xfrm>
            <a:off x="645900" y="0"/>
            <a:ext cx="7852200" cy="228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999999"/>
                </a:solidFill>
                <a:latin typeface="Oswald"/>
                <a:ea typeface="Oswald"/>
                <a:cs typeface="Oswald"/>
                <a:sym typeface="Oswald"/>
              </a:rPr>
              <a:t>Mi</a:t>
            </a:r>
            <a:r>
              <a:rPr lang="en" sz="7200">
                <a:solidFill>
                  <a:srgbClr val="B7B7B7"/>
                </a:solidFill>
                <a:latin typeface="Oswald"/>
                <a:ea typeface="Oswald"/>
                <a:cs typeface="Oswald"/>
                <a:sym typeface="Oswald"/>
              </a:rPr>
              <a:t>xi</a:t>
            </a:r>
            <a:r>
              <a:rPr lang="en" sz="7200">
                <a:solidFill>
                  <a:srgbClr val="CCCCCC"/>
                </a:solidFill>
                <a:latin typeface="Oswald"/>
                <a:ea typeface="Oswald"/>
                <a:cs typeface="Oswald"/>
                <a:sym typeface="Oswald"/>
              </a:rPr>
              <a:t>ng</a:t>
            </a:r>
            <a:r>
              <a:rPr lang="en" sz="7200">
                <a:solidFill>
                  <a:srgbClr val="FFFFFF"/>
                </a:solidFill>
                <a:latin typeface="Oswald"/>
                <a:ea typeface="Oswald"/>
                <a:cs typeface="Oswald"/>
                <a:sym typeface="Oswald"/>
              </a:rPr>
              <a:t> </a:t>
            </a:r>
            <a:r>
              <a:rPr lang="en" sz="7200">
                <a:solidFill>
                  <a:srgbClr val="D9D9D9"/>
                </a:solidFill>
                <a:latin typeface="Oswald"/>
                <a:ea typeface="Oswald"/>
                <a:cs typeface="Oswald"/>
                <a:sym typeface="Oswald"/>
              </a:rPr>
              <a:t>gr</a:t>
            </a:r>
            <a:r>
              <a:rPr lang="en" sz="7200">
                <a:solidFill>
                  <a:srgbClr val="EFEFEF"/>
                </a:solidFill>
                <a:latin typeface="Oswald"/>
                <a:ea typeface="Oswald"/>
                <a:cs typeface="Oswald"/>
                <a:sym typeface="Oswald"/>
              </a:rPr>
              <a:t>eys</a:t>
            </a:r>
            <a:r>
              <a:rPr lang="en" sz="7200">
                <a:solidFill>
                  <a:srgbClr val="FFFFFF"/>
                </a:solidFill>
                <a:latin typeface="Oswald"/>
                <a:ea typeface="Oswald"/>
                <a:cs typeface="Oswald"/>
                <a:sym typeface="Oswald"/>
              </a:rPr>
              <a:t> </a:t>
            </a:r>
            <a:br>
              <a:rPr lang="en" sz="7200">
                <a:solidFill>
                  <a:srgbClr val="FFFFFF"/>
                </a:solidFill>
                <a:latin typeface="Oswald"/>
                <a:ea typeface="Oswald"/>
                <a:cs typeface="Oswald"/>
                <a:sym typeface="Oswald"/>
              </a:rPr>
            </a:br>
            <a:r>
              <a:rPr lang="en" sz="7200">
                <a:solidFill>
                  <a:srgbClr val="FFFF00"/>
                </a:solidFill>
                <a:latin typeface="Oswald"/>
                <a:ea typeface="Oswald"/>
                <a:cs typeface="Oswald"/>
                <a:sym typeface="Oswald"/>
              </a:rPr>
              <a:t>using </a:t>
            </a:r>
            <a:r>
              <a:rPr lang="en" sz="7200">
                <a:solidFill>
                  <a:srgbClr val="00FFFF"/>
                </a:solidFill>
                <a:latin typeface="Oswald"/>
                <a:ea typeface="Oswald"/>
                <a:cs typeface="Oswald"/>
                <a:sym typeface="Oswald"/>
              </a:rPr>
              <a:t>primary </a:t>
            </a:r>
            <a:r>
              <a:rPr lang="en" sz="7200">
                <a:solidFill>
                  <a:srgbClr val="FF00FF"/>
                </a:solidFill>
                <a:latin typeface="Oswald"/>
                <a:ea typeface="Oswald"/>
                <a:cs typeface="Oswald"/>
                <a:sym typeface="Oswald"/>
              </a:rPr>
              <a:t>colours</a:t>
            </a:r>
            <a:endParaRPr sz="1300">
              <a:solidFill>
                <a:srgbClr val="FF00FF"/>
              </a:solidFill>
              <a:latin typeface="Average"/>
              <a:ea typeface="Average"/>
              <a:cs typeface="Average"/>
              <a:sym typeface="Average"/>
            </a:endParaRPr>
          </a:p>
        </p:txBody>
      </p:sp>
      <p:sp>
        <p:nvSpPr>
          <p:cNvPr descr="Translations" id="481" name="Google Shape;481;p71"/>
          <p:cNvSpPr txBox="1"/>
          <p:nvPr/>
        </p:nvSpPr>
        <p:spPr>
          <a:xfrm>
            <a:off x="0" y="2286600"/>
            <a:ext cx="9144000" cy="4571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ቀዳሚ ቀለሞችን በመጠቀም ግራጫዎችን መቀላቀል</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خلط اللون الرمادي باستخدام الألوان الأساسية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Barreja de grisos amb colors primaris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使用原色混合灰色</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 خاکستری با استفاده از رنگ‌های اصلی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प्राथमिक रंगों का उपयोग करके ग्रे रंगों का मिश्रण</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原色を使ってグレーを混ぜる</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기본색을 사용하여 회색 혼합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Têkelkirina rengên gewr bi karanîna rengên sereke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Misturando tons de cinza usando cores primárias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ਪ੍ਰਾਇਮਰੀ ਰੰਗਾਂ ਦੀ ਵਰਤੋਂ ਕਰਕੇ ਸਲੇਟੀ ਰੰਗਾਂ ਨੂੰ ਮਿਲਾਉਣਾ</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Смешивание серых оттенков с использованием основных цветов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Isku dhafka cawl iyadoo la adeegsanayo midabada aasaasiga ah</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Mezcla de grises utilizando colores primarios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Kuchanganya kijivu kwa kutumia rangi za msingi</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Paghahalo ng mga kulay abo gamit ang mga pangunahing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Birincil renkleri kullanarak grileri karıştırmak</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Змішування сірих відтінків за допомогою основних кольорів</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Pha trộn màu xám bằng cách sử dụng màu cơ bản</a:t>
            </a:r>
            <a:endParaRPr sz="2800">
              <a:solidFill>
                <a:srgbClr val="AAAAAA"/>
              </a:solidFill>
              <a:latin typeface="Average"/>
              <a:ea typeface="Average"/>
              <a:cs typeface="Average"/>
              <a:sym typeface="Average"/>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descr="All text" id="486" name="Google Shape;486;p72"/>
          <p:cNvSpPr txBox="1"/>
          <p:nvPr/>
        </p:nvSpPr>
        <p:spPr>
          <a:xfrm>
            <a:off x="311700" y="275"/>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700">
                <a:solidFill>
                  <a:srgbClr val="FFFFFF"/>
                </a:solidFill>
                <a:latin typeface="Oswald"/>
                <a:ea typeface="Oswald"/>
                <a:cs typeface="Oswald"/>
                <a:sym typeface="Oswald"/>
              </a:rPr>
              <a:t>Primary colours</a:t>
            </a:r>
            <a:endParaRPr sz="4700">
              <a:solidFill>
                <a:srgbClr val="FFFFFF"/>
              </a:solidFill>
              <a:latin typeface="Oswald"/>
              <a:ea typeface="Oswald"/>
              <a:cs typeface="Oswald"/>
              <a:sym typeface="Oswald"/>
            </a:endParaRPr>
          </a:p>
          <a:p>
            <a:pPr indent="457200" lvl="0" marL="0" rtl="1" algn="r">
              <a:lnSpc>
                <a:spcPct val="115000"/>
              </a:lnSpc>
              <a:spcBef>
                <a:spcPts val="0"/>
              </a:spcBef>
              <a:spcAft>
                <a:spcPts val="0"/>
              </a:spcAft>
              <a:buNone/>
            </a:pPr>
            <a:r>
              <a:t/>
            </a:r>
            <a:endParaRPr sz="1700">
              <a:solidFill>
                <a:srgbClr val="CCCCCC"/>
              </a:solidFill>
              <a:latin typeface="Open Sans"/>
              <a:ea typeface="Open Sans"/>
              <a:cs typeface="Open Sans"/>
              <a:sym typeface="Open Sans"/>
            </a:endParaRPr>
          </a:p>
          <a:p>
            <a:pPr indent="0" lvl="0" marL="0" rtl="1" algn="r">
              <a:lnSpc>
                <a:spcPct val="115000"/>
              </a:lnSpc>
              <a:spcBef>
                <a:spcPts val="0"/>
              </a:spcBef>
              <a:spcAft>
                <a:spcPts val="0"/>
              </a:spcAft>
              <a:buNone/>
            </a:pPr>
            <a:r>
              <a:rPr lang="en" sz="1800">
                <a:solidFill>
                  <a:srgbClr val="CCCCCC"/>
                </a:solidFill>
                <a:latin typeface="Average"/>
                <a:ea typeface="Average"/>
                <a:cs typeface="Average"/>
                <a:sym typeface="Average"/>
              </a:rPr>
              <a:t>ዋና ቀለሞች - الألوان الأساسية - Colors primaris - 原色 - رنگ‌های اصلی - प्राथमिक रंग - 原色 - 기본색 - Rengên sereke - Cores primárias - ਮੁੱਖ ਰੰਗ - Основные цвета - Midabada aasaasiga ah - Colores primarios - Rangi za msingi - Pangunahing kulay - Birincil renkler - Основні кольори - Màu cơ bản</a:t>
            </a:r>
            <a:endParaRPr sz="1800">
              <a:solidFill>
                <a:srgbClr val="CCCCCC"/>
              </a:solidFill>
              <a:latin typeface="Average"/>
              <a:ea typeface="Average"/>
              <a:cs typeface="Average"/>
              <a:sym typeface="Average"/>
            </a:endParaRPr>
          </a:p>
          <a:p>
            <a:pPr indent="0" lvl="0" marL="0" rtl="0" algn="l">
              <a:lnSpc>
                <a:spcPct val="115000"/>
              </a:lnSpc>
              <a:spcBef>
                <a:spcPts val="0"/>
              </a:spcBef>
              <a:spcAft>
                <a:spcPts val="0"/>
              </a:spcAft>
              <a:buNone/>
            </a:pPr>
            <a:r>
              <a:t/>
            </a:r>
            <a:endParaRPr b="1" sz="2300">
              <a:solidFill>
                <a:srgbClr val="FFFFFF"/>
              </a:solidFill>
              <a:latin typeface="Cabin"/>
              <a:ea typeface="Cabin"/>
              <a:cs typeface="Cabin"/>
              <a:sym typeface="Cabin"/>
            </a:endParaRPr>
          </a:p>
          <a:p>
            <a:pPr indent="0" lvl="0" marL="0" rtl="0" algn="l">
              <a:lnSpc>
                <a:spcPct val="115000"/>
              </a:lnSpc>
              <a:spcBef>
                <a:spcPts val="0"/>
              </a:spcBef>
              <a:spcAft>
                <a:spcPts val="0"/>
              </a:spcAft>
              <a:buNone/>
            </a:pPr>
            <a:r>
              <a:rPr b="1" lang="en" sz="2400">
                <a:solidFill>
                  <a:srgbClr val="FFFFFF"/>
                </a:solidFill>
                <a:latin typeface="Cabin"/>
                <a:ea typeface="Cabin"/>
                <a:cs typeface="Cabin"/>
                <a:sym typeface="Cabin"/>
              </a:rPr>
              <a:t>Yellow</a:t>
            </a:r>
            <a:endParaRPr b="1" sz="2400">
              <a:solidFill>
                <a:srgbClr val="FFFFFF"/>
              </a:solidFill>
              <a:latin typeface="Cabin"/>
              <a:ea typeface="Cabin"/>
              <a:cs typeface="Cabin"/>
              <a:sym typeface="Cabin"/>
            </a:endParaRPr>
          </a:p>
          <a:p>
            <a:pPr indent="0" lvl="0" marL="0" rtl="1" algn="r">
              <a:lnSpc>
                <a:spcPct val="115000"/>
              </a:lnSpc>
              <a:spcBef>
                <a:spcPts val="0"/>
              </a:spcBef>
              <a:spcAft>
                <a:spcPts val="0"/>
              </a:spcAft>
              <a:buNone/>
            </a:pPr>
            <a:r>
              <a:rPr lang="en" sz="1600">
                <a:solidFill>
                  <a:srgbClr val="FFFF00"/>
                </a:solidFill>
                <a:latin typeface="Average"/>
                <a:ea typeface="Average"/>
                <a:cs typeface="Average"/>
                <a:sym typeface="Average"/>
              </a:rPr>
              <a:t>ቢጫ - أصفر - groc - 黄色的 - زرد - पीला - 黄色 - 노란색 - zer - amarelo - ਪੀਲਾ - желтый - jaalle - amarillo - njano - dilaw - sarı - жовтий - màu vàng</a:t>
            </a:r>
            <a:endParaRPr b="1" sz="1600">
              <a:solidFill>
                <a:srgbClr val="FFFF00"/>
              </a:solidFill>
              <a:latin typeface="Average"/>
              <a:ea typeface="Average"/>
              <a:cs typeface="Average"/>
              <a:sym typeface="Average"/>
            </a:endParaRPr>
          </a:p>
          <a:p>
            <a:pPr indent="0" lvl="0" marL="0" rtl="0" algn="l">
              <a:lnSpc>
                <a:spcPct val="115000"/>
              </a:lnSpc>
              <a:spcBef>
                <a:spcPts val="0"/>
              </a:spcBef>
              <a:spcAft>
                <a:spcPts val="0"/>
              </a:spcAft>
              <a:buNone/>
            </a:pPr>
            <a:r>
              <a:t/>
            </a:r>
            <a:endParaRPr b="1" sz="2300">
              <a:solidFill>
                <a:srgbClr val="FFFFFF"/>
              </a:solidFill>
              <a:latin typeface="Cabin"/>
              <a:ea typeface="Cabin"/>
              <a:cs typeface="Cabin"/>
              <a:sym typeface="Cabin"/>
            </a:endParaRPr>
          </a:p>
          <a:p>
            <a:pPr indent="0" lvl="0" marL="0" rtl="0" algn="l">
              <a:lnSpc>
                <a:spcPct val="115000"/>
              </a:lnSpc>
              <a:spcBef>
                <a:spcPts val="0"/>
              </a:spcBef>
              <a:spcAft>
                <a:spcPts val="0"/>
              </a:spcAft>
              <a:buNone/>
            </a:pPr>
            <a:r>
              <a:rPr b="1" lang="en" sz="2400">
                <a:solidFill>
                  <a:srgbClr val="FFFFFF"/>
                </a:solidFill>
                <a:latin typeface="Cabin"/>
                <a:ea typeface="Cabin"/>
                <a:cs typeface="Cabin"/>
                <a:sym typeface="Cabin"/>
              </a:rPr>
              <a:t>Cyan</a:t>
            </a:r>
            <a:r>
              <a:rPr lang="en" sz="2300">
                <a:solidFill>
                  <a:srgbClr val="EFEFEF"/>
                </a:solidFill>
                <a:latin typeface="Cabin"/>
                <a:ea typeface="Cabin"/>
                <a:cs typeface="Cabin"/>
                <a:sym typeface="Cabin"/>
              </a:rPr>
              <a:t>		</a:t>
            </a:r>
            <a:endParaRPr sz="2300">
              <a:solidFill>
                <a:srgbClr val="EFEFEF"/>
              </a:solidFill>
              <a:latin typeface="Cabin"/>
              <a:ea typeface="Cabin"/>
              <a:cs typeface="Cabin"/>
              <a:sym typeface="Cabin"/>
            </a:endParaRPr>
          </a:p>
          <a:p>
            <a:pPr indent="0" lvl="0" marL="0" rtl="1" algn="r">
              <a:lnSpc>
                <a:spcPct val="115000"/>
              </a:lnSpc>
              <a:spcBef>
                <a:spcPts val="0"/>
              </a:spcBef>
              <a:spcAft>
                <a:spcPts val="0"/>
              </a:spcAft>
              <a:buNone/>
            </a:pPr>
            <a:r>
              <a:rPr lang="en" sz="1700">
                <a:solidFill>
                  <a:srgbClr val="00FFFF"/>
                </a:solidFill>
                <a:latin typeface="Average"/>
                <a:ea typeface="Average"/>
                <a:cs typeface="Average"/>
                <a:sym typeface="Average"/>
              </a:rPr>
              <a:t>ሳያን - سماوي - cian - 青色 - فیروزه‌ای - सियान - シアン - 청록색 - sîyan - ciano - ਸਿਆਨੀ - голубой - cyan - cian - samawati - cyan - camgöbeği - блакитний - màu lục lam</a:t>
            </a:r>
            <a:endParaRPr sz="1700">
              <a:solidFill>
                <a:srgbClr val="00FFFF"/>
              </a:solidFill>
              <a:latin typeface="Average"/>
              <a:ea typeface="Average"/>
              <a:cs typeface="Average"/>
              <a:sym typeface="Average"/>
            </a:endParaRPr>
          </a:p>
          <a:p>
            <a:pPr indent="0" lvl="0" marL="0" rtl="0" algn="l">
              <a:lnSpc>
                <a:spcPct val="115000"/>
              </a:lnSpc>
              <a:spcBef>
                <a:spcPts val="0"/>
              </a:spcBef>
              <a:spcAft>
                <a:spcPts val="0"/>
              </a:spcAft>
              <a:buNone/>
            </a:pPr>
            <a:r>
              <a:t/>
            </a:r>
            <a:endParaRPr b="1" sz="2300">
              <a:solidFill>
                <a:srgbClr val="FFFFFF"/>
              </a:solidFill>
              <a:latin typeface="Cabin"/>
              <a:ea typeface="Cabin"/>
              <a:cs typeface="Cabin"/>
              <a:sym typeface="Cabin"/>
            </a:endParaRPr>
          </a:p>
          <a:p>
            <a:pPr indent="0" lvl="0" marL="0" rtl="0" algn="l">
              <a:lnSpc>
                <a:spcPct val="115000"/>
              </a:lnSpc>
              <a:spcBef>
                <a:spcPts val="0"/>
              </a:spcBef>
              <a:spcAft>
                <a:spcPts val="0"/>
              </a:spcAft>
              <a:buNone/>
            </a:pPr>
            <a:r>
              <a:rPr b="1" lang="en" sz="2400">
                <a:solidFill>
                  <a:srgbClr val="FFFFFF"/>
                </a:solidFill>
                <a:latin typeface="Cabin"/>
                <a:ea typeface="Cabin"/>
                <a:cs typeface="Cabin"/>
                <a:sym typeface="Cabin"/>
              </a:rPr>
              <a:t>Magenta</a:t>
            </a:r>
            <a:endParaRPr b="1" sz="2400">
              <a:solidFill>
                <a:srgbClr val="FFFFFF"/>
              </a:solidFill>
              <a:latin typeface="Cabin"/>
              <a:ea typeface="Cabin"/>
              <a:cs typeface="Cabin"/>
              <a:sym typeface="Cabin"/>
            </a:endParaRPr>
          </a:p>
          <a:p>
            <a:pPr indent="0" lvl="0" marL="0" rtl="1" algn="r">
              <a:lnSpc>
                <a:spcPct val="115000"/>
              </a:lnSpc>
              <a:spcBef>
                <a:spcPts val="0"/>
              </a:spcBef>
              <a:spcAft>
                <a:spcPts val="0"/>
              </a:spcAft>
              <a:buNone/>
            </a:pPr>
            <a:r>
              <a:rPr lang="en" sz="1700">
                <a:solidFill>
                  <a:srgbClr val="FF00FF"/>
                </a:solidFill>
                <a:latin typeface="Average"/>
                <a:ea typeface="Average"/>
                <a:cs typeface="Average"/>
                <a:sym typeface="Average"/>
              </a:rPr>
              <a:t>ማጄንታ - أرجواني - magenta - 品红 - سرخابی - मैजेंटा - マゼンタ - 마젠타 - magenta - magenta - ਮੈਜੈਂਟਾ - пурпурный - magenta - magenta - magenta - magenta - macenta - пурпуровий - màu đỏ tươi</a:t>
            </a:r>
            <a:endParaRPr sz="1700">
              <a:solidFill>
                <a:srgbClr val="FF00FF"/>
              </a:solidFill>
              <a:latin typeface="Average"/>
              <a:ea typeface="Average"/>
              <a:cs typeface="Average"/>
              <a:sym typeface="Average"/>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73"/>
          <p:cNvSpPr/>
          <p:nvPr/>
        </p:nvSpPr>
        <p:spPr>
          <a:xfrm>
            <a:off x="0" y="0"/>
            <a:ext cx="4563000" cy="4576800"/>
          </a:xfrm>
          <a:prstGeom prst="rect">
            <a:avLst/>
          </a:prstGeom>
          <a:solidFill>
            <a:srgbClr val="00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492" name="Google Shape;492;p73"/>
          <p:cNvSpPr txBox="1"/>
          <p:nvPr/>
        </p:nvSpPr>
        <p:spPr>
          <a:xfrm>
            <a:off x="0" y="0"/>
            <a:ext cx="4563000" cy="4576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700">
                <a:latin typeface="Oswald"/>
                <a:ea typeface="Oswald"/>
                <a:cs typeface="Oswald"/>
                <a:sym typeface="Oswald"/>
              </a:rPr>
              <a:t>This is </a:t>
            </a:r>
            <a:r>
              <a:rPr b="1" lang="en" sz="5700">
                <a:latin typeface="Oswald"/>
                <a:ea typeface="Oswald"/>
                <a:cs typeface="Oswald"/>
                <a:sym typeface="Oswald"/>
              </a:rPr>
              <a:t>cyan</a:t>
            </a:r>
            <a:endParaRPr sz="5700">
              <a:latin typeface="Oswald"/>
              <a:ea typeface="Oswald"/>
              <a:cs typeface="Oswald"/>
              <a:sym typeface="Oswald"/>
            </a:endParaRPr>
          </a:p>
          <a:p>
            <a:pPr indent="0" lvl="0" marL="0" rtl="0" algn="ctr">
              <a:spcBef>
                <a:spcPts val="0"/>
              </a:spcBef>
              <a:spcAft>
                <a:spcPts val="0"/>
              </a:spcAft>
              <a:buNone/>
            </a:pPr>
            <a:r>
              <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ይህ ሳያን ነው።</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هذا هو السماوي</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Això és cian</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这是青色</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این فیروزه‌ای است.</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यह सियान है</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これはシアンです</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이건 청록색이에요</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Ev sîyan e</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Isto é ciano</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ਇਹ ਸਿਆਹ ਹੈ।</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Это голубой</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Tani waa cyan</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Esto es cian</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Hii ni cyan</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Ito ay cyan</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Bu camgöbeği</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Це блакитний колір</a:t>
            </a:r>
            <a:endParaRPr sz="1100">
              <a:latin typeface="Average"/>
              <a:ea typeface="Average"/>
              <a:cs typeface="Average"/>
              <a:sym typeface="Average"/>
            </a:endParaRPr>
          </a:p>
          <a:p>
            <a:pPr indent="0" lvl="0" marL="0" rtl="0" algn="ctr">
              <a:spcBef>
                <a:spcPts val="0"/>
              </a:spcBef>
              <a:spcAft>
                <a:spcPts val="0"/>
              </a:spcAft>
              <a:buNone/>
            </a:pPr>
            <a:r>
              <a:rPr lang="en" sz="1100">
                <a:latin typeface="Average"/>
                <a:ea typeface="Average"/>
                <a:cs typeface="Average"/>
                <a:sym typeface="Average"/>
              </a:rPr>
              <a:t>Đây là màu lục lam</a:t>
            </a:r>
            <a:endParaRPr sz="1100">
              <a:latin typeface="Average"/>
              <a:ea typeface="Average"/>
              <a:cs typeface="Average"/>
              <a:sym typeface="Average"/>
            </a:endParaRPr>
          </a:p>
          <a:p>
            <a:pPr indent="0" lvl="0" marL="0" rtl="0" algn="ctr">
              <a:spcBef>
                <a:spcPts val="0"/>
              </a:spcBef>
              <a:spcAft>
                <a:spcPts val="0"/>
              </a:spcAft>
              <a:buNone/>
            </a:pPr>
            <a:r>
              <a:t/>
            </a:r>
            <a:endParaRPr sz="1100">
              <a:latin typeface="Average"/>
              <a:ea typeface="Average"/>
              <a:cs typeface="Average"/>
              <a:sym typeface="Average"/>
            </a:endParaRPr>
          </a:p>
        </p:txBody>
      </p:sp>
      <p:sp>
        <p:nvSpPr>
          <p:cNvPr id="493" name="Google Shape;493;p73"/>
          <p:cNvSpPr/>
          <p:nvPr/>
        </p:nvSpPr>
        <p:spPr>
          <a:xfrm>
            <a:off x="4563000" y="0"/>
            <a:ext cx="4563000" cy="4576800"/>
          </a:xfrm>
          <a:prstGeom prst="rect">
            <a:avLst/>
          </a:prstGeom>
          <a:solidFill>
            <a:srgbClr val="0000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itle" id="494" name="Google Shape;494;p73"/>
          <p:cNvSpPr txBox="1"/>
          <p:nvPr/>
        </p:nvSpPr>
        <p:spPr>
          <a:xfrm>
            <a:off x="4563000" y="0"/>
            <a:ext cx="4563000" cy="4576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600">
                <a:solidFill>
                  <a:srgbClr val="FFFFFF"/>
                </a:solidFill>
                <a:latin typeface="Oswald"/>
                <a:ea typeface="Oswald"/>
                <a:cs typeface="Oswald"/>
                <a:sym typeface="Oswald"/>
              </a:rPr>
              <a:t>And this is </a:t>
            </a:r>
            <a:r>
              <a:rPr b="1" lang="en" sz="5600">
                <a:solidFill>
                  <a:srgbClr val="FFFFFF"/>
                </a:solidFill>
                <a:latin typeface="Oswald"/>
                <a:ea typeface="Oswald"/>
                <a:cs typeface="Oswald"/>
                <a:sym typeface="Oswald"/>
              </a:rPr>
              <a:t>blue</a:t>
            </a:r>
            <a:endParaRPr sz="5600">
              <a:solidFill>
                <a:srgbClr val="FFFFFF"/>
              </a:solidFill>
              <a:latin typeface="Oswald"/>
              <a:ea typeface="Oswald"/>
              <a:cs typeface="Oswald"/>
              <a:sym typeface="Oswald"/>
            </a:endParaRPr>
          </a:p>
          <a:p>
            <a:pPr indent="0" lvl="0" marL="0" rtl="0" algn="ctr">
              <a:spcBef>
                <a:spcPts val="0"/>
              </a:spcBef>
              <a:spcAft>
                <a:spcPts val="0"/>
              </a:spcAft>
              <a:buNone/>
            </a:pPr>
            <a:r>
              <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እና ይህ ሰማያዊ ነው</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وهذا هو اللون الأزرق</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I això és blau</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这是蓝色的</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و این آبی است</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और यह नीला है</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そしてこれは青です</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그리고 이건 파란색이에요</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Û ev şîn e</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E isso é azul</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ਅਤੇ ਇਹ ਨੀਲਾ ਹੈ।</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А это синий</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Tanina waa buluug</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Y esto es azul</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Na hii ni bluu</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At ito ay asul</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Ve bu mavi</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А це блакитне</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rPr lang="en" sz="1100">
                <a:solidFill>
                  <a:srgbClr val="FFFFFF"/>
                </a:solidFill>
                <a:latin typeface="Average"/>
                <a:ea typeface="Average"/>
                <a:cs typeface="Average"/>
                <a:sym typeface="Average"/>
              </a:rPr>
              <a:t>Và đây là màu xanh</a:t>
            </a:r>
            <a:endParaRPr sz="1100">
              <a:solidFill>
                <a:srgbClr val="FFFFFF"/>
              </a:solidFill>
              <a:latin typeface="Average"/>
              <a:ea typeface="Average"/>
              <a:cs typeface="Average"/>
              <a:sym typeface="Average"/>
            </a:endParaRPr>
          </a:p>
          <a:p>
            <a:pPr indent="0" lvl="0" marL="0" rtl="0" algn="ctr">
              <a:spcBef>
                <a:spcPts val="0"/>
              </a:spcBef>
              <a:spcAft>
                <a:spcPts val="0"/>
              </a:spcAft>
              <a:buNone/>
            </a:pPr>
            <a:r>
              <a:t/>
            </a:r>
            <a:endParaRPr sz="1100">
              <a:solidFill>
                <a:srgbClr val="FFFFFF"/>
              </a:solidFill>
              <a:latin typeface="Average"/>
              <a:ea typeface="Average"/>
              <a:cs typeface="Average"/>
              <a:sym typeface="Average"/>
            </a:endParaRPr>
          </a:p>
        </p:txBody>
      </p:sp>
      <p:sp>
        <p:nvSpPr>
          <p:cNvPr id="495" name="Google Shape;495;p73"/>
          <p:cNvSpPr/>
          <p:nvPr/>
        </p:nvSpPr>
        <p:spPr>
          <a:xfrm>
            <a:off x="0" y="4576800"/>
            <a:ext cx="4563000" cy="2281200"/>
          </a:xfrm>
          <a:prstGeom prst="rect">
            <a:avLst/>
          </a:prstGeom>
          <a:solidFill>
            <a:srgbClr val="9C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496" name="Google Shape;496;p73"/>
          <p:cNvSpPr txBox="1"/>
          <p:nvPr/>
        </p:nvSpPr>
        <p:spPr>
          <a:xfrm>
            <a:off x="0" y="4576800"/>
            <a:ext cx="4563000" cy="228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latin typeface="Oswald"/>
                <a:ea typeface="Oswald"/>
                <a:cs typeface="Oswald"/>
                <a:sym typeface="Oswald"/>
              </a:rPr>
              <a:t>This is </a:t>
            </a:r>
            <a:r>
              <a:rPr b="1" lang="en" sz="6000">
                <a:latin typeface="Oswald"/>
                <a:ea typeface="Oswald"/>
                <a:cs typeface="Oswald"/>
                <a:sym typeface="Oswald"/>
              </a:rPr>
              <a:t>light cyan</a:t>
            </a:r>
            <a:endParaRPr>
              <a:latin typeface="Average"/>
              <a:ea typeface="Average"/>
              <a:cs typeface="Average"/>
              <a:sym typeface="Average"/>
            </a:endParaRPr>
          </a:p>
        </p:txBody>
      </p:sp>
      <p:sp>
        <p:nvSpPr>
          <p:cNvPr id="497" name="Google Shape;497;p73"/>
          <p:cNvSpPr/>
          <p:nvPr/>
        </p:nvSpPr>
        <p:spPr>
          <a:xfrm>
            <a:off x="4573355" y="4576800"/>
            <a:ext cx="4563000" cy="2281200"/>
          </a:xfrm>
          <a:prstGeom prst="rect">
            <a:avLst/>
          </a:prstGeom>
          <a:solidFill>
            <a:srgbClr val="95B9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descr="Translations" id="498" name="Google Shape;498;p73"/>
          <p:cNvSpPr txBox="1"/>
          <p:nvPr/>
        </p:nvSpPr>
        <p:spPr>
          <a:xfrm>
            <a:off x="4573355" y="4576800"/>
            <a:ext cx="4563000" cy="228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latin typeface="Oswald"/>
                <a:ea typeface="Oswald"/>
                <a:cs typeface="Oswald"/>
                <a:sym typeface="Oswald"/>
              </a:rPr>
              <a:t>This is </a:t>
            </a:r>
            <a:r>
              <a:rPr b="1" lang="en" sz="6000">
                <a:latin typeface="Oswald"/>
                <a:ea typeface="Oswald"/>
                <a:cs typeface="Oswald"/>
                <a:sym typeface="Oswald"/>
              </a:rPr>
              <a:t>light blue</a:t>
            </a:r>
            <a:endParaRPr>
              <a:latin typeface="Average"/>
              <a:ea typeface="Average"/>
              <a:cs typeface="Average"/>
              <a:sym typeface="Average"/>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descr="Title" id="503" name="Google Shape;503;p74"/>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 sz="2400">
                <a:solidFill>
                  <a:srgbClr val="00FF00"/>
                </a:solidFill>
                <a:latin typeface="Open Sans"/>
                <a:ea typeface="Open Sans"/>
                <a:cs typeface="Open Sans"/>
                <a:sym typeface="Open Sans"/>
              </a:rPr>
              <a:t>Green 		</a:t>
            </a:r>
            <a:r>
              <a:rPr b="1" lang="en" sz="2400">
                <a:solidFill>
                  <a:srgbClr val="CACACA"/>
                </a:solidFill>
                <a:latin typeface="Open Sans"/>
                <a:ea typeface="Open Sans"/>
                <a:cs typeface="Open Sans"/>
                <a:sym typeface="Open Sans"/>
              </a:rPr>
              <a:t>=</a:t>
            </a:r>
            <a:r>
              <a:rPr lang="en" sz="2400">
                <a:solidFill>
                  <a:srgbClr val="00FF00"/>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7D00FF"/>
                </a:solidFill>
                <a:latin typeface="Open Sans"/>
                <a:ea typeface="Open Sans"/>
                <a:cs typeface="Open Sans"/>
                <a:sym typeface="Open Sans"/>
              </a:rPr>
              <a:t>Blue-violet 	</a:t>
            </a:r>
            <a:r>
              <a:rPr b="1" lang="en" sz="2400">
                <a:solidFill>
                  <a:srgbClr val="CACACA"/>
                </a:solidFill>
                <a:latin typeface="Open Sans"/>
                <a:ea typeface="Open Sans"/>
                <a:cs typeface="Open Sans"/>
                <a:sym typeface="Open Sans"/>
              </a:rPr>
              <a:t>=</a:t>
            </a:r>
            <a:r>
              <a:rPr lang="en" sz="2400">
                <a:solidFill>
                  <a:srgbClr val="7D00FF"/>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 </a:t>
            </a:r>
            <a:r>
              <a:rPr lang="en" sz="2400">
                <a:solidFill>
                  <a:srgbClr val="CACACA"/>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FF4400"/>
                </a:solidFill>
                <a:latin typeface="Open Sans"/>
                <a:ea typeface="Open Sans"/>
                <a:cs typeface="Open Sans"/>
                <a:sym typeface="Open Sans"/>
              </a:rPr>
              <a:t>Red-orange	</a:t>
            </a:r>
            <a:r>
              <a:rPr b="1" lang="en" sz="2400">
                <a:solidFill>
                  <a:srgbClr val="CACACA"/>
                </a:solidFill>
                <a:latin typeface="Open Sans"/>
                <a:ea typeface="Open Sans"/>
                <a:cs typeface="Open Sans"/>
                <a:sym typeface="Open Sans"/>
              </a:rPr>
              <a:t>=</a:t>
            </a:r>
            <a:r>
              <a:rPr lang="en" sz="2400">
                <a:solidFill>
                  <a:srgbClr val="FF4400"/>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a:t>
            </a:r>
            <a:r>
              <a:rPr lang="en"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latin typeface="Open Sans"/>
                <a:ea typeface="Open Sans"/>
                <a:cs typeface="Open Sans"/>
                <a:sym typeface="Open Sans"/>
              </a:rPr>
              <a:t>Black 			</a:t>
            </a:r>
            <a:r>
              <a:rPr b="1" lang="en" sz="2400">
                <a:solidFill>
                  <a:srgbClr val="CACACA"/>
                </a:solidFill>
                <a:latin typeface="Open Sans"/>
                <a:ea typeface="Open Sans"/>
                <a:cs typeface="Open Sans"/>
                <a:sym typeface="Open Sans"/>
              </a:rPr>
              <a:t>=</a:t>
            </a:r>
            <a:r>
              <a:rPr lang="en" sz="2400">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504" name="Google Shape;504;p74"/>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505" name="Google Shape;505;p74"/>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 ጥቁር = ቢጫ + ሲያን + ማጌንታ</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Barreja de colors: Verd = Groc + cian, Blau-violeta = Cian + magenta, Vermell-taronja = Magenta + groc, Negre = Groc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混合颜色：绿色 = 黄色 + 青色，蓝紫色 = 青色 + 洋红色，红橙色 = 洋红色 + 黄色，黑色 = 黄色 + 青色 + 洋红色</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色の混合：緑 = 黄色 + シアン、青紫 = シアン + マゼンタ、赤オレンジ = マゼンタ + 黄色、黒 = 黄色 + シアン + マゼンタ</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Têkelkirina rengan: Kesk = Zer + şîn, Şîn-binefşî = şîn + magenta, Sor-porteqalî = magenta + zer, Reş = Zer + şîn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Mistura de cores: Verde = Amarelo + ciano, Azul-violeta = Ciano + magenta, Vermelho-laranja = Magenta + amarelo, Preto = Amarelo + ciano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ਰੰਗਾਂ ਦਾ ਮਿਸ਼ਰਣ: ਹਰਾ = ਪੀਲਾ + ਨੀਲਾ, ਨੀਲਾ-ਜਾਮਨੀ = ਨੀਲਾ + ਮੈਜੈਂਟਾ, ਲਾਲ-ਸੰਤਰੀ = ਮੈਜੈਂਟਾ + ਪੀਲਾ, ਕਾਲਾ = ਪੀਲਾ + ਨੀਲਾ + ਮੈਜੈਂਟਾ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Midabada isku dhafka ah: Cagaar = Jaalle + cyan, buluug-violet = Cyan + magenta, Casaan-orange = Magenta + huruud ah, Madow = Jaalle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Mezcla de colores: Verde = Amarillo + cian, Azul-violeta = Cian + magenta, Rojo-naranja = Magenta + amarillo, Negro = Amarillo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Rangi zinazochanganya: Kijani = Njano + cyan, Bluu-violet = Cyan + magenta, Nyekundu-machungwa = Magenta + manjano, Nyeusi = Njano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Paghahalo ng mga kulay: Berde = Yellow + cyan, Blue-violet = Cyan + magenta, Red-orange = Magenta + yellow, Black = Yellow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Renklerin karıştırılması: Yeşil = Sarı + camgöbeği, Mavi-mor = Camgöbeği + macenta, Kırmızı-turuncu = Macenta + sarı, Siyah = Sarı + camgöbeği + macenta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Pha trộn màu sắc: Xanh lá cây = Vàng + lục lam, Xanh lam tím = Lục lam + đỏ tươi, Đỏ cam = Đỏ tươi + vàng, Đen = Vàng + lục lam + đỏ tươi</a:t>
            </a:r>
            <a:endParaRPr sz="650">
              <a:solidFill>
                <a:srgbClr val="CACACA"/>
              </a:solidFill>
              <a:latin typeface="Average"/>
              <a:ea typeface="Average"/>
              <a:cs typeface="Average"/>
              <a:sym typeface="Averag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0"/>
          <p:cNvSpPr txBox="1"/>
          <p:nvPr/>
        </p:nvSpPr>
        <p:spPr>
          <a:xfrm>
            <a:off x="5105400" y="100"/>
            <a:ext cx="4038600" cy="409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Boma Tende </a:t>
            </a:r>
            <a:br>
              <a:rPr b="1" lang="en" sz="2400">
                <a:solidFill>
                  <a:srgbClr val="FFFFFF"/>
                </a:solidFill>
                <a:latin typeface="Cabin"/>
                <a:ea typeface="Cabin"/>
                <a:cs typeface="Cabin"/>
                <a:sym typeface="Cabin"/>
              </a:rPr>
            </a:br>
            <a:r>
              <a:rPr i="1" lang="en" sz="2400">
                <a:solidFill>
                  <a:srgbClr val="B7B7B7"/>
                </a:solidFill>
                <a:latin typeface="Cabin"/>
                <a:ea typeface="Cabin"/>
                <a:cs typeface="Cabin"/>
                <a:sym typeface="Cabin"/>
              </a:rPr>
              <a:t>@art.by.tende</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(Maryland, US)</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Last portrait of undergraduate degree</a:t>
            </a:r>
            <a:endParaRPr i="1" sz="2400">
              <a:solidFill>
                <a:srgbClr val="FFFFFF"/>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b="1" sz="2400">
              <a:solidFill>
                <a:srgbClr val="FFFFFF"/>
              </a:solidFill>
              <a:latin typeface="Cabin"/>
              <a:ea typeface="Cabin"/>
              <a:cs typeface="Cabin"/>
              <a:sym typeface="Cabin"/>
            </a:endParaRPr>
          </a:p>
        </p:txBody>
      </p:sp>
      <p:pic>
        <p:nvPicPr>
          <p:cNvPr descr="Image" id="152" name="Google Shape;152;p30"/>
          <p:cNvPicPr preferRelativeResize="0"/>
          <p:nvPr/>
        </p:nvPicPr>
        <p:blipFill>
          <a:blip r:embed="rId3">
            <a:alphaModFix/>
          </a:blip>
          <a:stretch>
            <a:fillRect/>
          </a:stretch>
        </p:blipFill>
        <p:spPr>
          <a:xfrm>
            <a:off x="0" y="0"/>
            <a:ext cx="5105400" cy="6858000"/>
          </a:xfrm>
          <a:prstGeom prst="rect">
            <a:avLst/>
          </a:prstGeom>
          <a:noFill/>
          <a:ln>
            <a:noFill/>
          </a:ln>
        </p:spPr>
      </p:pic>
      <p:pic>
        <p:nvPicPr>
          <p:cNvPr id="153" name="Google Shape;153;p30"/>
          <p:cNvPicPr preferRelativeResize="0"/>
          <p:nvPr/>
        </p:nvPicPr>
        <p:blipFill>
          <a:blip r:embed="rId4">
            <a:alphaModFix/>
          </a:blip>
          <a:stretch>
            <a:fillRect/>
          </a:stretch>
        </p:blipFill>
        <p:spPr>
          <a:xfrm>
            <a:off x="6254925" y="4098100"/>
            <a:ext cx="1828800" cy="18288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pic>
        <p:nvPicPr>
          <p:cNvPr descr="Visual Arts 10 at Citadel High School. &#10;Halifax, Nova Scotia, Canada." id="510" name="Google Shape;510;p75" title="Creating blacks and greys with watercolour">
            <a:hlinkClick r:id="rId3"/>
          </p:cNvPr>
          <p:cNvPicPr preferRelativeResize="0"/>
          <p:nvPr/>
        </p:nvPicPr>
        <p:blipFill>
          <a:blip r:embed="rId4">
            <a:alphaModFix/>
          </a:blip>
          <a:stretch>
            <a:fillRect/>
          </a:stretch>
        </p:blipFill>
        <p:spPr>
          <a:xfrm>
            <a:off x="0" y="0"/>
            <a:ext cx="9144000" cy="68580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pic>
        <p:nvPicPr>
          <p:cNvPr descr="Visual Arts 10 at Citadel High School. &#10;Halifax, Nova Scotia, Canada." id="515" name="Google Shape;515;p76" title="Mixing shades in watercolour">
            <a:hlinkClick r:id="rId3"/>
          </p:cNvPr>
          <p:cNvPicPr preferRelativeResize="0"/>
          <p:nvPr/>
        </p:nvPicPr>
        <p:blipFill>
          <a:blip r:embed="rId4">
            <a:alphaModFix/>
          </a:blip>
          <a:stretch>
            <a:fillRect/>
          </a:stretch>
        </p:blipFill>
        <p:spPr>
          <a:xfrm>
            <a:off x="0" y="0"/>
            <a:ext cx="9144000" cy="68580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grpSp>
        <p:nvGrpSpPr>
          <p:cNvPr id="520" name="Google Shape;520;p77"/>
          <p:cNvGrpSpPr/>
          <p:nvPr/>
        </p:nvGrpSpPr>
        <p:grpSpPr>
          <a:xfrm>
            <a:off x="0" y="0"/>
            <a:ext cx="4572000" cy="6858000"/>
            <a:chOff x="0" y="0"/>
            <a:chExt cx="4572000" cy="6858000"/>
          </a:xfrm>
        </p:grpSpPr>
        <p:sp>
          <p:nvSpPr>
            <p:cNvPr descr="Title" id="521" name="Google Shape;521;p77"/>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200">
                  <a:solidFill>
                    <a:srgbClr val="FFFFFF"/>
                  </a:solidFill>
                  <a:latin typeface="Oswald"/>
                  <a:ea typeface="Oswald"/>
                  <a:cs typeface="Oswald"/>
                  <a:sym typeface="Oswald"/>
                </a:rPr>
                <a:t>The </a:t>
              </a:r>
              <a:r>
                <a:rPr lang="en" sz="4200">
                  <a:solidFill>
                    <a:srgbClr val="4A86E8"/>
                  </a:solidFill>
                  <a:latin typeface="Oswald"/>
                  <a:ea typeface="Oswald"/>
                  <a:cs typeface="Oswald"/>
                  <a:sym typeface="Oswald"/>
                </a:rPr>
                <a:t>opposite </a:t>
              </a:r>
              <a:r>
                <a:rPr lang="en" sz="4200">
                  <a:solidFill>
                    <a:srgbClr val="FFFFFF"/>
                  </a:solidFill>
                  <a:latin typeface="Oswald"/>
                  <a:ea typeface="Oswald"/>
                  <a:cs typeface="Oswald"/>
                  <a:sym typeface="Oswald"/>
                </a:rPr>
                <a:t>of a colour on the colour wheel is a </a:t>
              </a:r>
              <a:r>
                <a:rPr lang="en" sz="4200">
                  <a:solidFill>
                    <a:srgbClr val="FF9900"/>
                  </a:solidFill>
                  <a:latin typeface="Oswald"/>
                  <a:ea typeface="Oswald"/>
                  <a:cs typeface="Oswald"/>
                  <a:sym typeface="Oswald"/>
                </a:rPr>
                <a:t>complementary </a:t>
              </a:r>
              <a:r>
                <a:rPr lang="en" sz="4200">
                  <a:solidFill>
                    <a:srgbClr val="FFFFFF"/>
                  </a:solidFill>
                  <a:latin typeface="Oswald"/>
                  <a:ea typeface="Oswald"/>
                  <a:cs typeface="Oswald"/>
                  <a:sym typeface="Oswald"/>
                </a:rPr>
                <a:t>colour</a:t>
              </a:r>
              <a:endParaRPr sz="2100">
                <a:solidFill>
                  <a:srgbClr val="AAAAAA"/>
                </a:solidFill>
                <a:latin typeface="Average"/>
                <a:ea typeface="Average"/>
                <a:cs typeface="Average"/>
                <a:sym typeface="Average"/>
              </a:endParaRPr>
            </a:p>
          </p:txBody>
        </p:sp>
        <p:pic>
          <p:nvPicPr>
            <p:cNvPr id="522" name="Google Shape;522;p77"/>
            <p:cNvPicPr preferRelativeResize="0"/>
            <p:nvPr/>
          </p:nvPicPr>
          <p:blipFill>
            <a:blip r:embed="rId3">
              <a:alphaModFix/>
            </a:blip>
            <a:stretch>
              <a:fillRect/>
            </a:stretch>
          </p:blipFill>
          <p:spPr>
            <a:xfrm>
              <a:off x="1371600" y="190500"/>
              <a:ext cx="1828800" cy="1828800"/>
            </a:xfrm>
            <a:prstGeom prst="rect">
              <a:avLst/>
            </a:prstGeom>
            <a:noFill/>
            <a:ln>
              <a:noFill/>
            </a:ln>
          </p:spPr>
        </p:pic>
        <p:pic>
          <p:nvPicPr>
            <p:cNvPr id="523" name="Google Shape;523;p77"/>
            <p:cNvPicPr preferRelativeResize="0"/>
            <p:nvPr/>
          </p:nvPicPr>
          <p:blipFill>
            <a:blip r:embed="rId4">
              <a:alphaModFix/>
            </a:blip>
            <a:stretch>
              <a:fillRect/>
            </a:stretch>
          </p:blipFill>
          <p:spPr>
            <a:xfrm>
              <a:off x="1371600" y="4785800"/>
              <a:ext cx="1828800" cy="1828800"/>
            </a:xfrm>
            <a:prstGeom prst="rect">
              <a:avLst/>
            </a:prstGeom>
            <a:noFill/>
            <a:ln>
              <a:noFill/>
            </a:ln>
          </p:spPr>
        </p:pic>
      </p:grpSp>
      <p:sp>
        <p:nvSpPr>
          <p:cNvPr descr="Translations" id="524" name="Google Shape;524;p77"/>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በቀለም ጎማ ላይ ያለው ቀለም ተቃራኒው ተጨማሪ ቀለም ነው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اللون المعاكس للون على عجلة الألوان هو اللون المكمل</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El color oposat al cercle cromàtic és un color complementari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色轮上颜色的对立面是互补色</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رنگ متضاد هر رنگ در چرخه رنگ، رنگ مکمل است.</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रंग चक्र पर किसी रंग का विपरीत रंग पूरक रंग होता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色相環上の色の反対色は補色である</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색상환에서 색상의 반대색은 보색입니다.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Berevajiyê rengek li ser çerxa rengan rengek temamker 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O oposto de uma cor na roda de cores é uma cor complementar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ਰੰਗ ਚੱਕਰ 'ਤੇ ਕਿਸੇ ਰੰਗ ਦਾ ਉਲਟ ਇੱਕ ਪੂਰਕ ਰੰਗ ਹੁੰਦਾ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Противоположность цвета на цветовом круге — это дополнительный цвет.</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Ka soo horjeeda midabka giraangiraha midabku waa midab dhammaystiran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El opuesto de un color en el círculo cromático es un color complementario.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Kinyume cha rangi kwenye gurudumu la rangi ni rangi ya ziada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Ang kabaligtaran ng isang kulay sa color wheel ay isang pantulong na kulay</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Renk çarkında bir rengin zıttı tamamlayıcı renktir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Протилежністю кольору на колірному колі є додатковий колір</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Màu đối lập với màu trên vòng tròn màu là màu bổ sung</a:t>
            </a:r>
            <a:endParaRPr sz="2800">
              <a:solidFill>
                <a:srgbClr val="CACACA"/>
              </a:solidFill>
              <a:latin typeface="Average"/>
              <a:ea typeface="Average"/>
              <a:cs typeface="Average"/>
              <a:sym typeface="Average"/>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grpSp>
        <p:nvGrpSpPr>
          <p:cNvPr id="529" name="Google Shape;529;p78"/>
          <p:cNvGrpSpPr/>
          <p:nvPr/>
        </p:nvGrpSpPr>
        <p:grpSpPr>
          <a:xfrm>
            <a:off x="-131" y="0"/>
            <a:ext cx="4572131" cy="5918440"/>
            <a:chOff x="-131" y="0"/>
            <a:chExt cx="4572131" cy="5918440"/>
          </a:xfrm>
        </p:grpSpPr>
        <p:sp>
          <p:nvSpPr>
            <p:cNvPr descr="Title" id="530" name="Google Shape;530;p78"/>
            <p:cNvSpPr txBox="1"/>
            <p:nvPr/>
          </p:nvSpPr>
          <p:spPr>
            <a:xfrm>
              <a:off x="0" y="0"/>
              <a:ext cx="4572000" cy="4209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5000">
                  <a:solidFill>
                    <a:srgbClr val="FFFFFF"/>
                  </a:solidFill>
                  <a:latin typeface="Oswald"/>
                  <a:ea typeface="Oswald"/>
                  <a:cs typeface="Oswald"/>
                  <a:sym typeface="Oswald"/>
                </a:rPr>
                <a:t>If you mix complementary colours together you get black</a:t>
              </a:r>
              <a:endParaRPr sz="2200">
                <a:solidFill>
                  <a:srgbClr val="AAAAAA"/>
                </a:solidFill>
                <a:latin typeface="Average"/>
                <a:ea typeface="Average"/>
                <a:cs typeface="Average"/>
                <a:sym typeface="Average"/>
              </a:endParaRPr>
            </a:p>
          </p:txBody>
        </p:sp>
        <p:grpSp>
          <p:nvGrpSpPr>
            <p:cNvPr id="531" name="Google Shape;531;p78"/>
            <p:cNvGrpSpPr/>
            <p:nvPr/>
          </p:nvGrpSpPr>
          <p:grpSpPr>
            <a:xfrm>
              <a:off x="-131" y="5056710"/>
              <a:ext cx="4571771" cy="861731"/>
              <a:chOff x="2765425" y="1388175"/>
              <a:chExt cx="4851200" cy="914400"/>
            </a:xfrm>
          </p:grpSpPr>
          <p:sp>
            <p:nvSpPr>
              <p:cNvPr id="532" name="Google Shape;532;p78"/>
              <p:cNvSpPr/>
              <p:nvPr/>
            </p:nvSpPr>
            <p:spPr>
              <a:xfrm>
                <a:off x="3527425" y="1388175"/>
                <a:ext cx="914400" cy="914400"/>
              </a:xfrm>
              <a:prstGeom prst="smileyFace">
                <a:avLst>
                  <a:gd fmla="val 4653" name="adj"/>
                </a:avLst>
              </a:prstGeom>
              <a:solidFill>
                <a:srgbClr val="00FFFF"/>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78"/>
              <p:cNvSpPr/>
              <p:nvPr/>
            </p:nvSpPr>
            <p:spPr>
              <a:xfrm>
                <a:off x="2765425" y="1388175"/>
                <a:ext cx="914400" cy="914400"/>
              </a:xfrm>
              <a:prstGeom prst="smileyFace">
                <a:avLst>
                  <a:gd fmla="val 4653" name="adj"/>
                </a:avLst>
              </a:prstGeom>
              <a:solidFill>
                <a:srgbClr val="FFFF00"/>
              </a:solidFill>
              <a:ln cap="flat" cmpd="sng" w="28575">
                <a:solidFill>
                  <a:srgbClr val="6666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78"/>
              <p:cNvSpPr/>
              <p:nvPr/>
            </p:nvSpPr>
            <p:spPr>
              <a:xfrm>
                <a:off x="4289425" y="1388175"/>
                <a:ext cx="914400" cy="914400"/>
              </a:xfrm>
              <a:prstGeom prst="smileyFace">
                <a:avLst>
                  <a:gd fmla="val 4653" name="adj"/>
                </a:avLst>
              </a:prstGeom>
              <a:solidFill>
                <a:srgbClr val="FF00FF"/>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78"/>
              <p:cNvSpPr/>
              <p:nvPr/>
            </p:nvSpPr>
            <p:spPr>
              <a:xfrm>
                <a:off x="6702225" y="1388175"/>
                <a:ext cx="914400" cy="914400"/>
              </a:xfrm>
              <a:prstGeom prst="smileyFace">
                <a:avLst>
                  <a:gd fmla="val 4653" name="adj"/>
                </a:avLst>
              </a:prstGeom>
              <a:solidFill>
                <a:srgbClr val="000000"/>
              </a:solid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78"/>
              <p:cNvSpPr/>
              <p:nvPr/>
            </p:nvSpPr>
            <p:spPr>
              <a:xfrm>
                <a:off x="5666225" y="1461525"/>
                <a:ext cx="726000" cy="767700"/>
              </a:xfrm>
              <a:prstGeom prst="mathEqual">
                <a:avLst>
                  <a:gd fmla="val 23520" name="adj1"/>
                  <a:gd fmla="val 11760" name="adj2"/>
                </a:avLst>
              </a:prstGeom>
              <a:solidFill>
                <a:srgbClr val="B7B7B7"/>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descr="Translations" id="537" name="Google Shape;537;p78"/>
          <p:cNvSpPr txBox="1"/>
          <p:nvPr/>
        </p:nvSpPr>
        <p:spPr>
          <a:xfrm>
            <a:off x="4572000" y="0"/>
            <a:ext cx="45717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ተጨማሪ ቀለሞችን አንድ ላይ ካዋህዱ ጥቁር ታገኛለህ</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إذا قمت بخلط الألوان التكميلية معًا، ستحصل على اللون الأسود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Si barreges colors complementaris, obtindràs el negre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如果将互补色混合在一起，就会得到黑色</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اگر رنگ‌های مکمل را با هم مخلوط کنید، مشکی به دست می‌آید.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यदि आप पूरक रंगों को एक साथ मिलाते हैं तो आपको काला रंग मिलता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補色を混ぜると黒になる</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보색을 섞으면 검정색이 됩니다.</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Ger hûn rengên temamker tevlihev bikin hûn reş digirin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Se você misturar cores complementares, obterá preto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ਜੇਕਰ ਤੁਸੀਂ ਪੂਰਕ ਰੰਗਾਂ ਨੂੰ ਇਕੱਠੇ ਮਿਲਾਉਂਦੇ ਹੋ ਤਾਂ ਤੁਸੀਂ ਕਾਲੇ ਹੋ ਜਾਂਦੇ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Если смешать дополнительные цвета, получится черный.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Haddi aad isku dhafto midabyo is kaaba ah waxaad helaysaa madow</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Si mezclas colores complementarios obtienes el negro</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Ukichanganya rangi za ziada pamoja unakuwa mweusi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Kung pinaghalo mo ang mga pantulong na kulay, makakakuha ka ng itim</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Tamamlayıcı renkleri karıştırırsanız siyah elde edersiniz</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Якщо змішати додаткові кольори, то отримаємо чорний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Nếu bạn trộn các màu bổ sung với nhau, bạn sẽ có màu đen</a:t>
            </a:r>
            <a:endParaRPr sz="2600">
              <a:solidFill>
                <a:srgbClr val="CACACA"/>
              </a:solidFill>
              <a:latin typeface="Average"/>
              <a:ea typeface="Average"/>
              <a:cs typeface="Average"/>
              <a:sym typeface="Average"/>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1" name="Shape 541"/>
        <p:cNvGrpSpPr/>
        <p:nvPr/>
      </p:nvGrpSpPr>
      <p:grpSpPr>
        <a:xfrm>
          <a:off x="0" y="0"/>
          <a:ext cx="0" cy="0"/>
          <a:chOff x="0" y="0"/>
          <a:chExt cx="0" cy="0"/>
        </a:xfrm>
      </p:grpSpPr>
      <p:sp>
        <p:nvSpPr>
          <p:cNvPr descr="All text" id="542" name="Google Shape;542;p79"/>
          <p:cNvSpPr txBox="1"/>
          <p:nvPr/>
        </p:nvSpPr>
        <p:spPr>
          <a:xfrm>
            <a:off x="671250" y="2855000"/>
            <a:ext cx="7852200" cy="1148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Experiment making your own </a:t>
            </a:r>
            <a:br>
              <a:rPr lang="en" sz="3600">
                <a:solidFill>
                  <a:srgbClr val="FFFFFF"/>
                </a:solidFill>
                <a:latin typeface="Oswald"/>
                <a:ea typeface="Oswald"/>
                <a:cs typeface="Oswald"/>
                <a:sym typeface="Oswald"/>
              </a:rPr>
            </a:br>
            <a:r>
              <a:rPr lang="en" sz="3600">
                <a:solidFill>
                  <a:srgbClr val="FFFFFF"/>
                </a:solidFill>
                <a:latin typeface="Oswald"/>
                <a:ea typeface="Oswald"/>
                <a:cs typeface="Oswald"/>
                <a:sym typeface="Oswald"/>
              </a:rPr>
              <a:t>black and greys</a:t>
            </a:r>
            <a:endParaRPr sz="3600">
              <a:solidFill>
                <a:srgbClr val="FFFFFF"/>
              </a:solidFill>
              <a:latin typeface="Oswald"/>
              <a:ea typeface="Oswald"/>
              <a:cs typeface="Oswald"/>
              <a:sym typeface="Oswa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pic>
        <p:nvPicPr>
          <p:cNvPr id="547" name="Google Shape;547;p80"/>
          <p:cNvPicPr preferRelativeResize="0"/>
          <p:nvPr/>
        </p:nvPicPr>
        <p:blipFill>
          <a:blip r:embed="rId3">
            <a:alphaModFix/>
          </a:blip>
          <a:stretch>
            <a:fillRect/>
          </a:stretch>
        </p:blipFill>
        <p:spPr>
          <a:xfrm>
            <a:off x="2057400" y="152400"/>
            <a:ext cx="4999178" cy="6553199"/>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descr="Title" id="552" name="Google Shape;552;p81"/>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 sz="2400">
                <a:solidFill>
                  <a:srgbClr val="00FF00"/>
                </a:solidFill>
                <a:latin typeface="Open Sans"/>
                <a:ea typeface="Open Sans"/>
                <a:cs typeface="Open Sans"/>
                <a:sym typeface="Open Sans"/>
              </a:rPr>
              <a:t>Green 		</a:t>
            </a:r>
            <a:r>
              <a:rPr b="1" lang="en" sz="2400">
                <a:solidFill>
                  <a:srgbClr val="CACACA"/>
                </a:solidFill>
                <a:latin typeface="Open Sans"/>
                <a:ea typeface="Open Sans"/>
                <a:cs typeface="Open Sans"/>
                <a:sym typeface="Open Sans"/>
              </a:rPr>
              <a:t>=</a:t>
            </a:r>
            <a:r>
              <a:rPr lang="en" sz="2400">
                <a:solidFill>
                  <a:srgbClr val="00FF00"/>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7D00FF"/>
                </a:solidFill>
                <a:latin typeface="Open Sans"/>
                <a:ea typeface="Open Sans"/>
                <a:cs typeface="Open Sans"/>
                <a:sym typeface="Open Sans"/>
              </a:rPr>
              <a:t>Blue-violet 	</a:t>
            </a:r>
            <a:r>
              <a:rPr b="1" lang="en" sz="2400">
                <a:solidFill>
                  <a:srgbClr val="CACACA"/>
                </a:solidFill>
                <a:latin typeface="Open Sans"/>
                <a:ea typeface="Open Sans"/>
                <a:cs typeface="Open Sans"/>
                <a:sym typeface="Open Sans"/>
              </a:rPr>
              <a:t>=</a:t>
            </a:r>
            <a:r>
              <a:rPr lang="en" sz="2400">
                <a:solidFill>
                  <a:srgbClr val="7D00FF"/>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 </a:t>
            </a:r>
            <a:r>
              <a:rPr lang="en" sz="2400">
                <a:solidFill>
                  <a:srgbClr val="CACACA"/>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FF4400"/>
                </a:solidFill>
                <a:latin typeface="Open Sans"/>
                <a:ea typeface="Open Sans"/>
                <a:cs typeface="Open Sans"/>
                <a:sym typeface="Open Sans"/>
              </a:rPr>
              <a:t>Red-orange	</a:t>
            </a:r>
            <a:r>
              <a:rPr b="1" lang="en" sz="2400">
                <a:solidFill>
                  <a:srgbClr val="CACACA"/>
                </a:solidFill>
                <a:latin typeface="Open Sans"/>
                <a:ea typeface="Open Sans"/>
                <a:cs typeface="Open Sans"/>
                <a:sym typeface="Open Sans"/>
              </a:rPr>
              <a:t>=</a:t>
            </a:r>
            <a:r>
              <a:rPr lang="en" sz="2400">
                <a:solidFill>
                  <a:srgbClr val="FF4400"/>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a:t>
            </a:r>
            <a:r>
              <a:rPr lang="en"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latin typeface="Open Sans"/>
                <a:ea typeface="Open Sans"/>
                <a:cs typeface="Open Sans"/>
                <a:sym typeface="Open Sans"/>
              </a:rPr>
              <a:t>Black 			</a:t>
            </a:r>
            <a:r>
              <a:rPr b="1" lang="en" sz="2400">
                <a:solidFill>
                  <a:srgbClr val="CACACA"/>
                </a:solidFill>
                <a:latin typeface="Open Sans"/>
                <a:ea typeface="Open Sans"/>
                <a:cs typeface="Open Sans"/>
                <a:sym typeface="Open Sans"/>
              </a:rPr>
              <a:t>=</a:t>
            </a:r>
            <a:r>
              <a:rPr lang="en" sz="2400">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553" name="Google Shape;553;p81"/>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554" name="Google Shape;554;p81"/>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 ጥቁር = ቢጫ + ሲያን + ማጌንታ</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Barreja de colors: Verd = Groc + cian, Blau-violeta = Cian + magenta, Vermell-taronja = Magenta + groc, Negre = Groc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混合颜色：绿色 = 黄色 + 青色，蓝紫色 = 青色 + 洋红色，红橙色 = 洋红色 + 黄色，黑色 = 黄色 + 青色 + 洋红色</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色の混合：緑 = 黄色 + シアン、青紫 = シアン + マゼンタ、赤オレンジ = マゼンタ + 黄色、黒 = 黄色 + シアン + マゼンタ</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Têkelkirina rengan: Kesk = Zer + şîn, Şîn-binefşî = şîn + magenta, Sor-porteqalî = magenta + zer, Reş = Zer + şîn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Mistura de cores: Verde = Amarelo + ciano, Azul-violeta = Ciano + magenta, Vermelho-laranja = Magenta + amarelo, Preto = Amarelo + ciano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ਰੰਗਾਂ ਦਾ ਮਿਸ਼ਰਣ: ਹਰਾ = ਪੀਲਾ + ਨੀਲਾ, ਨੀਲਾ-ਜਾਮਨੀ = ਨੀਲਾ + ਮੈਜੈਂਟਾ, ਲਾਲ-ਸੰਤਰੀ = ਮੈਜੈਂਟਾ + ਪੀਲਾ, ਕਾਲਾ = ਪੀਲਾ + ਨੀਲਾ + ਮੈਜੈਂਟਾ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Midabada isku dhafka ah: Cagaar = Jaalle + cyan, buluug-violet = Cyan + magenta, Casaan-orange = Magenta + huruud ah, Madow = Jaalle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Mezcla de colores: Verde = Amarillo + cian, Azul-violeta = Cian + magenta, Rojo-naranja = Magenta + amarillo, Negro = Amarillo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Rangi zinazochanganya: Kijani = Njano + cyan, Bluu-violet = Cyan + magenta, Nyekundu-machungwa = Magenta + manjano, Nyeusi = Njano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Paghahalo ng mga kulay: Berde = Yellow + cyan, Blue-violet = Cyan + magenta, Red-orange = Magenta + yellow, Black = Yellow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Renklerin karıştırılması: Yeşil = Sarı + camgöbeği, Mavi-mor = Camgöbeği + macenta, Kırmızı-turuncu = Macenta + sarı, Siyah = Sarı + camgöbeği + macenta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Pha trộn màu sắc: Xanh lá cây = Vàng + lục lam, Xanh lam tím = Lục lam + đỏ tươi, Đỏ cam = Đỏ tươi + vàng, Đen = Vàng + lục lam + đỏ tươi</a:t>
            </a:r>
            <a:endParaRPr sz="650">
              <a:solidFill>
                <a:srgbClr val="CACACA"/>
              </a:solidFill>
              <a:latin typeface="Average"/>
              <a:ea typeface="Average"/>
              <a:cs typeface="Average"/>
              <a:sym typeface="Average"/>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pic>
        <p:nvPicPr>
          <p:cNvPr descr="painting-colourWheel-Montana Bennett-1.jpg" id="559" name="Google Shape;559;p82"/>
          <p:cNvPicPr preferRelativeResize="0"/>
          <p:nvPr/>
        </p:nvPicPr>
        <p:blipFill>
          <a:blip r:embed="rId3">
            <a:alphaModFix/>
          </a:blip>
          <a:stretch>
            <a:fillRect/>
          </a:stretch>
        </p:blipFill>
        <p:spPr>
          <a:xfrm>
            <a:off x="4679301" y="1228600"/>
            <a:ext cx="4464701" cy="4410201"/>
          </a:xfrm>
          <a:prstGeom prst="rect">
            <a:avLst/>
          </a:prstGeom>
          <a:noFill/>
          <a:ln>
            <a:noFill/>
          </a:ln>
        </p:spPr>
      </p:pic>
      <p:pic>
        <p:nvPicPr>
          <p:cNvPr descr="painting-colourWheel-Julia Irvine-2.jpg" id="560" name="Google Shape;560;p82"/>
          <p:cNvPicPr preferRelativeResize="0"/>
          <p:nvPr/>
        </p:nvPicPr>
        <p:blipFill>
          <a:blip r:embed="rId4">
            <a:alphaModFix/>
          </a:blip>
          <a:stretch>
            <a:fillRect/>
          </a:stretch>
        </p:blipFill>
        <p:spPr>
          <a:xfrm>
            <a:off x="0" y="1228600"/>
            <a:ext cx="4336983" cy="4410199"/>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pic>
        <p:nvPicPr>
          <p:cNvPr descr="painting-colourWheel-Lily Kungl-1..jpg" id="565" name="Google Shape;565;p83"/>
          <p:cNvPicPr preferRelativeResize="0"/>
          <p:nvPr/>
        </p:nvPicPr>
        <p:blipFill>
          <a:blip r:embed="rId3">
            <a:alphaModFix/>
          </a:blip>
          <a:stretch>
            <a:fillRect/>
          </a:stretch>
        </p:blipFill>
        <p:spPr>
          <a:xfrm>
            <a:off x="140900" y="609600"/>
            <a:ext cx="4369924" cy="5711340"/>
          </a:xfrm>
          <a:prstGeom prst="rect">
            <a:avLst/>
          </a:prstGeom>
          <a:noFill/>
          <a:ln>
            <a:noFill/>
          </a:ln>
        </p:spPr>
      </p:pic>
      <p:pic>
        <p:nvPicPr>
          <p:cNvPr id="566" name="Google Shape;566;p83"/>
          <p:cNvPicPr preferRelativeResize="0"/>
          <p:nvPr/>
        </p:nvPicPr>
        <p:blipFill>
          <a:blip r:embed="rId4">
            <a:alphaModFix/>
          </a:blip>
          <a:stretch>
            <a:fillRect/>
          </a:stretch>
        </p:blipFill>
        <p:spPr>
          <a:xfrm>
            <a:off x="4797752" y="609600"/>
            <a:ext cx="4212120" cy="571135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1"/>
          <p:cNvSpPr txBox="1"/>
          <p:nvPr/>
        </p:nvSpPr>
        <p:spPr>
          <a:xfrm>
            <a:off x="5257800" y="475"/>
            <a:ext cx="3885900" cy="5029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John Nieto</a:t>
            </a:r>
            <a:endParaRPr i="1" sz="2400">
              <a:solidFill>
                <a:srgbClr val="B7B7B7"/>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Fancy Dancer with White Face Paint</a:t>
            </a:r>
            <a:endParaRPr b="1" i="1" sz="2400">
              <a:solidFill>
                <a:srgbClr val="FFFFFF"/>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2013</a:t>
            </a:r>
            <a:endParaRPr b="1" sz="2400">
              <a:solidFill>
                <a:srgbClr val="FFFFFF"/>
              </a:solidFill>
              <a:latin typeface="Cabin"/>
              <a:ea typeface="Cabin"/>
              <a:cs typeface="Cabin"/>
              <a:sym typeface="Cabin"/>
            </a:endParaRPr>
          </a:p>
        </p:txBody>
      </p:sp>
      <p:pic>
        <p:nvPicPr>
          <p:cNvPr descr="Image" id="159" name="Google Shape;159;p31"/>
          <p:cNvPicPr preferRelativeResize="0"/>
          <p:nvPr/>
        </p:nvPicPr>
        <p:blipFill>
          <a:blip r:embed="rId3">
            <a:alphaModFix/>
          </a:blip>
          <a:stretch>
            <a:fillRect/>
          </a:stretch>
        </p:blipFill>
        <p:spPr>
          <a:xfrm>
            <a:off x="0" y="0"/>
            <a:ext cx="5257800" cy="6858000"/>
          </a:xfrm>
          <a:prstGeom prst="rect">
            <a:avLst/>
          </a:prstGeom>
          <a:noFill/>
          <a:ln>
            <a:noFill/>
          </a:ln>
        </p:spPr>
      </p:pic>
      <p:pic>
        <p:nvPicPr>
          <p:cNvPr id="160" name="Google Shape;160;p31"/>
          <p:cNvPicPr preferRelativeResize="0"/>
          <p:nvPr/>
        </p:nvPicPr>
        <p:blipFill>
          <a:blip r:embed="rId4">
            <a:alphaModFix/>
          </a:blip>
          <a:stretch>
            <a:fillRect/>
          </a:stretch>
        </p:blipFill>
        <p:spPr>
          <a:xfrm>
            <a:off x="6286350" y="5029675"/>
            <a:ext cx="1828800" cy="18288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4" name="Shape 574"/>
        <p:cNvGrpSpPr/>
        <p:nvPr/>
      </p:nvGrpSpPr>
      <p:grpSpPr>
        <a:xfrm>
          <a:off x="0" y="0"/>
          <a:ext cx="0" cy="0"/>
          <a:chOff x="0" y="0"/>
          <a:chExt cx="0" cy="0"/>
        </a:xfrm>
      </p:grpSpPr>
      <p:pic>
        <p:nvPicPr>
          <p:cNvPr id="575" name="Google Shape;575;p85"/>
          <p:cNvPicPr preferRelativeResize="0"/>
          <p:nvPr/>
        </p:nvPicPr>
        <p:blipFill>
          <a:blip r:embed="rId3">
            <a:alphaModFix/>
          </a:blip>
          <a:stretch>
            <a:fillRect/>
          </a:stretch>
        </p:blipFill>
        <p:spPr>
          <a:xfrm>
            <a:off x="0" y="152388"/>
            <a:ext cx="4571999" cy="5971082"/>
          </a:xfrm>
          <a:prstGeom prst="rect">
            <a:avLst/>
          </a:prstGeom>
          <a:noFill/>
          <a:ln>
            <a:noFill/>
          </a:ln>
        </p:spPr>
      </p:pic>
      <p:pic>
        <p:nvPicPr>
          <p:cNvPr id="576" name="Google Shape;576;p85"/>
          <p:cNvPicPr preferRelativeResize="0"/>
          <p:nvPr/>
        </p:nvPicPr>
        <p:blipFill>
          <a:blip r:embed="rId4">
            <a:alphaModFix/>
          </a:blip>
          <a:stretch>
            <a:fillRect/>
          </a:stretch>
        </p:blipFill>
        <p:spPr>
          <a:xfrm>
            <a:off x="4571994" y="156438"/>
            <a:ext cx="4571999" cy="5962982"/>
          </a:xfrm>
          <a:prstGeom prst="rect">
            <a:avLst/>
          </a:prstGeom>
          <a:noFill/>
          <a:ln>
            <a:noFill/>
          </a:ln>
        </p:spPr>
      </p:pic>
      <p:sp>
        <p:nvSpPr>
          <p:cNvPr descr="All text" id="577" name="Google Shape;577;p85"/>
          <p:cNvSpPr txBox="1"/>
          <p:nvPr/>
        </p:nvSpPr>
        <p:spPr>
          <a:xfrm>
            <a:off x="0" y="6123475"/>
            <a:ext cx="9144000" cy="646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3000">
                <a:solidFill>
                  <a:srgbClr val="FFFFFF"/>
                </a:solidFill>
                <a:latin typeface="Average"/>
                <a:ea typeface="Average"/>
                <a:cs typeface="Average"/>
                <a:sym typeface="Average"/>
              </a:rPr>
              <a:t>Basic watercolour techniques</a:t>
            </a:r>
            <a:endParaRPr b="1" sz="3000">
              <a:solidFill>
                <a:srgbClr val="FFFFFF"/>
              </a:solidFill>
              <a:latin typeface="Average"/>
              <a:ea typeface="Average"/>
              <a:cs typeface="Average"/>
              <a:sym typeface="Average"/>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descr="Translations" id="582" name="Google Shape;582;p86"/>
          <p:cNvSpPr txBox="1"/>
          <p:nvPr/>
        </p:nvSpPr>
        <p:spPr>
          <a:xfrm>
            <a:off x="0" y="0"/>
            <a:ext cx="5954700" cy="18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Please hand in your finished Depth Drawing</a:t>
            </a:r>
            <a:endParaRPr sz="4800">
              <a:solidFill>
                <a:srgbClr val="FFFFFF"/>
              </a:solidFill>
              <a:latin typeface="Oswald"/>
              <a:ea typeface="Oswald"/>
              <a:cs typeface="Oswald"/>
              <a:sym typeface="Oswald"/>
            </a:endParaRPr>
          </a:p>
        </p:txBody>
      </p:sp>
      <p:sp>
        <p:nvSpPr>
          <p:cNvPr descr="Translations" id="583" name="Google Shape;583;p86"/>
          <p:cNvSpPr txBox="1"/>
          <p:nvPr/>
        </p:nvSpPr>
        <p:spPr>
          <a:xfrm>
            <a:off x="0" y="1828800"/>
            <a:ext cx="5954700" cy="502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00">
                <a:solidFill>
                  <a:srgbClr val="AAAAAA"/>
                </a:solidFill>
                <a:latin typeface="Average"/>
                <a:ea typeface="Average"/>
                <a:cs typeface="Average"/>
                <a:sym typeface="Average"/>
              </a:rPr>
              <a:t>እባክህ የተጠናቀቀውን የጥልቀት ስእልህን አስረክብ</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يرجى تسليم الرسم العميق النهائي الخاص بك</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Si us plau, entregueu el vostre dibuix de profunditat acabat.</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请提交你完成的深度图</a:t>
            </a:r>
            <a:endParaRPr sz="1600">
              <a:solidFill>
                <a:srgbClr val="AAAAAA"/>
              </a:solidFill>
              <a:latin typeface="Average"/>
              <a:ea typeface="Average"/>
              <a:cs typeface="Average"/>
              <a:sym typeface="Average"/>
            </a:endParaRPr>
          </a:p>
          <a:p>
            <a:pPr indent="0" lvl="0" marL="0" rtl="1" algn="r">
              <a:spcBef>
                <a:spcPts val="0"/>
              </a:spcBef>
              <a:spcAft>
                <a:spcPts val="0"/>
              </a:spcAft>
              <a:buNone/>
            </a:pPr>
            <a:r>
              <a:rPr lang="en" sz="1600">
                <a:solidFill>
                  <a:srgbClr val="AAAAAA"/>
                </a:solidFill>
                <a:latin typeface="Average"/>
                <a:ea typeface="Average"/>
                <a:cs typeface="Average"/>
                <a:sym typeface="Average"/>
              </a:rPr>
              <a:t>لطفا نقشه عمق تکمیل شده خود را تحویل دهید</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कृपया अपना तैयार गहराई चित्र जमा करें</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完成した深度図面を提出してください</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완성된 심도 도면을 제출해 주세요.</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Ji kerema xwe Nexşeya Kûrahiya xwe ya qedandî radest bikin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Por favor, entregue seu Desenho de Profundidade finalizado</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ਕਿਰਪਾ ਕਰਕੇ ਆਪਣੀ ਮੁਕੰਮਲ ਹੋਈ ਡੂੰਘਾਈ ਵਾਲੀ ਡਰਾਇੰਗ ਸੌਂਪ ਦਿਓ।</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Пожалуйста, сдайте ваш готовый рисунок глубины.</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Fadlan dhiib Sawirka Qoto-dheeraada ee dhammaatay</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Por favor, entregue su dibujo de profundidad terminado.</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Tafadhali toa Mchoro wako wa Kina uliokamilika</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Mangyaring ibigay ang iyong natapos na Depth Drawing</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Lütfen tamamlanmış Derinlik Çiziminizi teslim edin</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Будь ласка, здайте ваш готовий креслення глибини</a:t>
            </a:r>
            <a:endParaRPr sz="1600">
              <a:solidFill>
                <a:srgbClr val="AAAAAA"/>
              </a:solidFill>
              <a:latin typeface="Average"/>
              <a:ea typeface="Average"/>
              <a:cs typeface="Average"/>
              <a:sym typeface="Average"/>
            </a:endParaRPr>
          </a:p>
          <a:p>
            <a:pPr indent="0" lvl="0" marL="0" rtl="0" algn="l">
              <a:spcBef>
                <a:spcPts val="0"/>
              </a:spcBef>
              <a:spcAft>
                <a:spcPts val="0"/>
              </a:spcAft>
              <a:buNone/>
            </a:pPr>
            <a:r>
              <a:rPr lang="en" sz="1600">
                <a:solidFill>
                  <a:srgbClr val="AAAAAA"/>
                </a:solidFill>
                <a:latin typeface="Average"/>
                <a:ea typeface="Average"/>
                <a:cs typeface="Average"/>
                <a:sym typeface="Average"/>
              </a:rPr>
              <a:t>Vui lòng nộp Bản vẽ chi tiết đã hoàn thành của bạn</a:t>
            </a:r>
            <a:endParaRPr sz="1900">
              <a:solidFill>
                <a:srgbClr val="CACACA"/>
              </a:solidFill>
              <a:latin typeface="Average"/>
              <a:ea typeface="Average"/>
              <a:cs typeface="Average"/>
              <a:sym typeface="Average"/>
            </a:endParaRPr>
          </a:p>
        </p:txBody>
      </p:sp>
      <p:sp>
        <p:nvSpPr>
          <p:cNvPr id="584" name="Google Shape;584;p86"/>
          <p:cNvSpPr txBox="1"/>
          <p:nvPr/>
        </p:nvSpPr>
        <p:spPr>
          <a:xfrm>
            <a:off x="5954700" y="0"/>
            <a:ext cx="3189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750">
                <a:solidFill>
                  <a:srgbClr val="DDDDDD"/>
                </a:solidFill>
                <a:latin typeface="Average"/>
                <a:ea typeface="Average"/>
                <a:cs typeface="Average"/>
                <a:sym typeface="Average"/>
              </a:rPr>
              <a:t>Amal Nadi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Kazera Bowen</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Andrea Castillo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i="1" lang="en" sz="1750">
                <a:solidFill>
                  <a:srgbClr val="DDDDDD"/>
                </a:solidFill>
                <a:latin typeface="Average"/>
                <a:ea typeface="Average"/>
                <a:cs typeface="Average"/>
                <a:sym typeface="Average"/>
              </a:rPr>
              <a:t>Caiden Fenton</a:t>
            </a:r>
            <a:endParaRPr i="1"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Ruby Hilewitz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Sophie McArel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Patrick Ray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i="1" lang="en" sz="1750">
                <a:solidFill>
                  <a:srgbClr val="DDDDDD"/>
                </a:solidFill>
                <a:latin typeface="Average"/>
                <a:ea typeface="Average"/>
                <a:cs typeface="Average"/>
                <a:sym typeface="Average"/>
              </a:rPr>
              <a:t>Kai Walsh</a:t>
            </a:r>
            <a:endParaRPr i="1" sz="1750">
              <a:solidFill>
                <a:srgbClr val="DDDDDD"/>
              </a:solidFill>
              <a:latin typeface="Average"/>
              <a:ea typeface="Average"/>
              <a:cs typeface="Average"/>
              <a:sym typeface="Average"/>
            </a:endParaRPr>
          </a:p>
          <a:p>
            <a:pPr indent="0" lvl="0" marL="0" rtl="0" algn="ctr">
              <a:spcBef>
                <a:spcPts val="0"/>
              </a:spcBef>
              <a:spcAft>
                <a:spcPts val="0"/>
              </a:spcAft>
              <a:buNone/>
            </a:pPr>
            <a:r>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Esther Abiri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Tacari Howe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David Li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Aeesha Mukuha Chege</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i="1" lang="en" sz="1750">
                <a:solidFill>
                  <a:srgbClr val="DDDDDD"/>
                </a:solidFill>
                <a:latin typeface="Average"/>
                <a:ea typeface="Average"/>
                <a:cs typeface="Average"/>
                <a:sym typeface="Average"/>
              </a:rPr>
              <a:t>Maryam Musayeva     </a:t>
            </a:r>
            <a:endParaRPr i="1"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Chris-Ann Richards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Kyle Asidera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Diesel Cloud Acosta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Aniyah Johnston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Milo Loane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i="1" lang="en" sz="1750">
                <a:solidFill>
                  <a:srgbClr val="DDDDDD"/>
                </a:solidFill>
                <a:latin typeface="Average"/>
                <a:ea typeface="Average"/>
                <a:cs typeface="Average"/>
                <a:sym typeface="Average"/>
              </a:rPr>
              <a:t>Khloe Rousseau    </a:t>
            </a:r>
            <a:endParaRPr i="1"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Isaiah Taranza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JT Thomas     </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Wrighter Vachon</a:t>
            </a:r>
            <a:endParaRPr sz="1750">
              <a:solidFill>
                <a:srgbClr val="DDDDDD"/>
              </a:solidFill>
              <a:latin typeface="Average"/>
              <a:ea typeface="Average"/>
              <a:cs typeface="Average"/>
              <a:sym typeface="Average"/>
            </a:endParaRPr>
          </a:p>
          <a:p>
            <a:pPr indent="0" lvl="0" marL="0" rtl="0" algn="ctr">
              <a:spcBef>
                <a:spcPts val="0"/>
              </a:spcBef>
              <a:spcAft>
                <a:spcPts val="0"/>
              </a:spcAft>
              <a:buNone/>
            </a:pPr>
            <a:r>
              <a:rPr lang="en" sz="1750">
                <a:solidFill>
                  <a:srgbClr val="DDDDDD"/>
                </a:solidFill>
                <a:latin typeface="Average"/>
                <a:ea typeface="Average"/>
                <a:cs typeface="Average"/>
                <a:sym typeface="Average"/>
              </a:rPr>
              <a:t>Luke Vaughan     </a:t>
            </a:r>
            <a:endParaRPr sz="1750">
              <a:solidFill>
                <a:srgbClr val="DDDDDD"/>
              </a:solidFill>
              <a:latin typeface="Average"/>
              <a:ea typeface="Average"/>
              <a:cs typeface="Average"/>
              <a:sym typeface="Average"/>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descr="All text" id="589" name="Google Shape;589;p87"/>
          <p:cNvSpPr txBox="1"/>
          <p:nvPr/>
        </p:nvSpPr>
        <p:spPr>
          <a:xfrm>
            <a:off x="0" y="6123475"/>
            <a:ext cx="9144000" cy="646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b="1" lang="en" sz="3000">
                <a:solidFill>
                  <a:srgbClr val="FFFFFF"/>
                </a:solidFill>
                <a:latin typeface="Average"/>
                <a:ea typeface="Average"/>
                <a:cs typeface="Average"/>
                <a:sym typeface="Average"/>
              </a:rPr>
              <a:t>Basic watercolour techniques</a:t>
            </a:r>
            <a:endParaRPr b="1" sz="3000">
              <a:solidFill>
                <a:srgbClr val="FFFFFF"/>
              </a:solidFill>
              <a:latin typeface="Average"/>
              <a:ea typeface="Average"/>
              <a:cs typeface="Average"/>
              <a:sym typeface="Average"/>
            </a:endParaRPr>
          </a:p>
        </p:txBody>
      </p:sp>
      <p:pic>
        <p:nvPicPr>
          <p:cNvPr id="590" name="Google Shape;590;p87"/>
          <p:cNvPicPr preferRelativeResize="0"/>
          <p:nvPr/>
        </p:nvPicPr>
        <p:blipFill>
          <a:blip r:embed="rId3">
            <a:alphaModFix/>
          </a:blip>
          <a:stretch>
            <a:fillRect/>
          </a:stretch>
        </p:blipFill>
        <p:spPr>
          <a:xfrm>
            <a:off x="0" y="0"/>
            <a:ext cx="4496248" cy="5818674"/>
          </a:xfrm>
          <a:prstGeom prst="rect">
            <a:avLst/>
          </a:prstGeom>
          <a:noFill/>
          <a:ln>
            <a:noFill/>
          </a:ln>
        </p:spPr>
      </p:pic>
      <p:pic>
        <p:nvPicPr>
          <p:cNvPr id="591" name="Google Shape;591;p87"/>
          <p:cNvPicPr preferRelativeResize="0"/>
          <p:nvPr/>
        </p:nvPicPr>
        <p:blipFill>
          <a:blip r:embed="rId4">
            <a:alphaModFix/>
          </a:blip>
          <a:stretch>
            <a:fillRect/>
          </a:stretch>
        </p:blipFill>
        <p:spPr>
          <a:xfrm>
            <a:off x="4647750" y="0"/>
            <a:ext cx="4496250" cy="5818689"/>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descr="Translations" id="596" name="Google Shape;596;p88"/>
          <p:cNvSpPr txBox="1"/>
          <p:nvPr/>
        </p:nvSpPr>
        <p:spPr>
          <a:xfrm>
            <a:off x="2286000" y="0"/>
            <a:ext cx="6858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250">
                <a:solidFill>
                  <a:srgbClr val="AAAAAA"/>
                </a:solidFill>
                <a:latin typeface="Average"/>
                <a:ea typeface="Average"/>
                <a:cs typeface="Average"/>
                <a:sym typeface="Average"/>
              </a:rPr>
              <a:t>ዛሬ ቀለሞቻችንን ዊልስ መቀባት እንቀጥላለን እና የራሳችንን ግራጫዎች ከዋና ቀለሞች እንዴት መቀላቀል እንደምንችል እንማራለን ።</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اليوم سنستمر في رسم عجلات الألوان الخاصة بنا ونتعلم كيفية مزج اللون الرمادي الخاص بنا من الألوان الأساسية.</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Avui continuarem pintant els nostres cercles de colors i aprendrem a barrejar els nostres propis grisos a partir de colors primaris.</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今天我们将继续绘制我们的色轮并学习如何从原色中混合出我们自己的灰色。</a:t>
            </a:r>
            <a:endParaRPr sz="1250">
              <a:solidFill>
                <a:srgbClr val="AAAAAA"/>
              </a:solidFill>
              <a:latin typeface="Average"/>
              <a:ea typeface="Average"/>
              <a:cs typeface="Average"/>
              <a:sym typeface="Average"/>
            </a:endParaRPr>
          </a:p>
          <a:p>
            <a:pPr indent="0" lvl="0" marL="0" rtl="1" algn="r">
              <a:spcBef>
                <a:spcPts val="0"/>
              </a:spcBef>
              <a:spcAft>
                <a:spcPts val="0"/>
              </a:spcAft>
              <a:buNone/>
            </a:pPr>
            <a:r>
              <a:rPr lang="en" sz="1250">
                <a:solidFill>
                  <a:srgbClr val="AAAAAA"/>
                </a:solidFill>
                <a:latin typeface="Average"/>
                <a:ea typeface="Average"/>
                <a:cs typeface="Average"/>
                <a:sym typeface="Average"/>
              </a:rPr>
              <a:t>امروز قصد داریم به رنگ‌آمیزی چرخ‌های رنگی‌مان ادامه دهیم و یاد بگیریم که چگونه خاکستری‌های خودمان را از رنگ‌های اصلی ترکیب کنیم.</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आज हम अपने रंग चक्रों को रंगना जारी रखेंगे और सीखेंगे कि प्राथमिक रंगों से अपने स्वयं के ग्रे रंगों को कैसे मिलाया जाए।</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今日は、引き続きカラーホイールを描き、原色から独自のグレーを混ぜる方法を学びます。</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오늘은 색상환을 계속해서 칠하고 기본색에서 회색을 혼합하는 방법을 알아보겠습니다.</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Îro em ê berdewam bikin bi boyaxkirina çerxên rengên xwe û fêr bibin ka meriv çawa rengên gewr ên xwe ji rengên seretayî tevlihev dike.</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Hoje vamos continuar pintando nossas rodas de cores e aprender como misturar nossos próprios tons de cinza a partir das cores primárias.</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ਅੱਜ ਅਸੀਂ ਆਪਣੇ ਰੰਗਾਂ ਦੇ ਪਹੀਏ ਪੇਂਟ ਕਰਨਾ ਜਾਰੀ ਰੱਖਾਂਗੇ ਅਤੇ ਸਿੱਖਾਂਗੇ ਕਿ ਆਪਣੇ ਸਲੇਟੀ ਰੰਗਾਂ ਨੂੰ ਪ੍ਰਾਇਮਰੀ ਰੰਗਾਂ ਤੋਂ ਕਿਵੇਂ ਮਿਲਾਉਣਾ ਹੈ।</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Сегодня мы продолжим рисовать цветовые круги и научимся смешивать оттенки серого из основных цветов.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Maanta waxaan sii wadi doonaa rinjiyeynta midabadayada giraangiraha oo aan barano sida loo isku daro midabkeena cawlan.</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Hoy vamos a continuar pintando nuestras ruedas de colores y aprender a mezclar nuestros propios grises a partir de colores primarios.</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Leo tutaendelea kupaka rangi magurudumu yetu na kujifunza jinsi ya kuchanganya mvi zetu wenyewe kutoka kwa rangi za msingi.</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Ngayon ay magpapatuloy kaming magpinta ng aming mga kulay na gulong at matutunan kung paano paghaluin ang aming sariling mga kulay abo mula sa mga pangunahing kulay.</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Bugün renk çarklarımızı boyamaya devam edeceğiz ve ana renklerden kendi gri tonlarımızı nasıl karıştıracağımızı öğreneceğiz.</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Сьогодні ми продовжимо малювати наші кольорові круги та навчимося змішувати власні сірі відтінки з основних кольорів.</a:t>
            </a:r>
            <a:endParaRPr sz="1250">
              <a:solidFill>
                <a:srgbClr val="AAAAAA"/>
              </a:solidFill>
              <a:latin typeface="Average"/>
              <a:ea typeface="Average"/>
              <a:cs typeface="Average"/>
              <a:sym typeface="Average"/>
            </a:endParaRPr>
          </a:p>
          <a:p>
            <a:pPr indent="0" lvl="0" marL="0" rtl="0" algn="l">
              <a:spcBef>
                <a:spcPts val="0"/>
              </a:spcBef>
              <a:spcAft>
                <a:spcPts val="0"/>
              </a:spcAft>
              <a:buNone/>
            </a:pPr>
            <a:r>
              <a:rPr lang="en" sz="1250">
                <a:solidFill>
                  <a:srgbClr val="AAAAAA"/>
                </a:solidFill>
                <a:latin typeface="Average"/>
                <a:ea typeface="Average"/>
                <a:cs typeface="Average"/>
                <a:sym typeface="Average"/>
              </a:rPr>
              <a:t>Hôm nay chúng ta sẽ tiếp tục tô màu trên bánh xe màu sắc và học cách pha màu xám từ các màu cơ bản.</a:t>
            </a:r>
            <a:endParaRPr sz="1250">
              <a:solidFill>
                <a:srgbClr val="CACACA"/>
              </a:solidFill>
              <a:latin typeface="Average"/>
              <a:ea typeface="Average"/>
              <a:cs typeface="Average"/>
              <a:sym typeface="Average"/>
            </a:endParaRPr>
          </a:p>
        </p:txBody>
      </p:sp>
      <p:sp>
        <p:nvSpPr>
          <p:cNvPr id="597" name="Google Shape;597;p88"/>
          <p:cNvSpPr txBox="1"/>
          <p:nvPr/>
        </p:nvSpPr>
        <p:spPr>
          <a:xfrm>
            <a:off x="0" y="0"/>
            <a:ext cx="2286000" cy="1077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What are we</a:t>
            </a:r>
            <a:br>
              <a:rPr lang="en" sz="3000">
                <a:solidFill>
                  <a:srgbClr val="FFFFFF"/>
                </a:solidFill>
                <a:latin typeface="Oswald"/>
                <a:ea typeface="Oswald"/>
                <a:cs typeface="Oswald"/>
                <a:sym typeface="Oswald"/>
              </a:rPr>
            </a:br>
            <a:r>
              <a:rPr lang="en" sz="3000">
                <a:solidFill>
                  <a:srgbClr val="FFFFFF"/>
                </a:solidFill>
                <a:latin typeface="Oswald"/>
                <a:ea typeface="Oswald"/>
                <a:cs typeface="Oswald"/>
                <a:sym typeface="Oswald"/>
              </a:rPr>
              <a:t>doing today?</a:t>
            </a:r>
            <a:endParaRPr/>
          </a:p>
        </p:txBody>
      </p:sp>
      <p:pic>
        <p:nvPicPr>
          <p:cNvPr descr="painting-colourWheel-Lily Kungl-1..jpg" id="598" name="Google Shape;598;p88"/>
          <p:cNvPicPr preferRelativeResize="0"/>
          <p:nvPr/>
        </p:nvPicPr>
        <p:blipFill>
          <a:blip r:embed="rId3">
            <a:alphaModFix/>
          </a:blip>
          <a:stretch>
            <a:fillRect/>
          </a:stretch>
        </p:blipFill>
        <p:spPr>
          <a:xfrm>
            <a:off x="0" y="1077300"/>
            <a:ext cx="2285998" cy="2987725"/>
          </a:xfrm>
          <a:prstGeom prst="rect">
            <a:avLst/>
          </a:prstGeom>
          <a:noFill/>
          <a:ln>
            <a:noFill/>
          </a:ln>
        </p:spPr>
      </p:pic>
      <p:sp>
        <p:nvSpPr>
          <p:cNvPr id="599" name="Google Shape;599;p88"/>
          <p:cNvSpPr txBox="1"/>
          <p:nvPr/>
        </p:nvSpPr>
        <p:spPr>
          <a:xfrm>
            <a:off x="0" y="4065025"/>
            <a:ext cx="2286000" cy="2793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000">
                <a:solidFill>
                  <a:srgbClr val="CACACA"/>
                </a:solidFill>
                <a:latin typeface="Average"/>
                <a:ea typeface="Average"/>
                <a:cs typeface="Average"/>
                <a:sym typeface="Average"/>
              </a:rPr>
              <a:t>Today we are going to continue to paint our </a:t>
            </a:r>
            <a:r>
              <a:rPr b="1" lang="en" sz="2000">
                <a:solidFill>
                  <a:srgbClr val="FFFFFF"/>
                </a:solidFill>
                <a:latin typeface="Average"/>
                <a:ea typeface="Average"/>
                <a:cs typeface="Average"/>
                <a:sym typeface="Average"/>
              </a:rPr>
              <a:t>colours wheels</a:t>
            </a:r>
            <a:r>
              <a:rPr lang="en" sz="2000">
                <a:solidFill>
                  <a:srgbClr val="CACACA"/>
                </a:solidFill>
                <a:latin typeface="Average"/>
                <a:ea typeface="Average"/>
                <a:cs typeface="Average"/>
                <a:sym typeface="Average"/>
              </a:rPr>
              <a:t> and learn how to mix our </a:t>
            </a:r>
            <a:r>
              <a:rPr b="1" lang="en" sz="2000">
                <a:solidFill>
                  <a:srgbClr val="FFFFFF"/>
                </a:solidFill>
                <a:latin typeface="Average"/>
                <a:ea typeface="Average"/>
                <a:cs typeface="Average"/>
                <a:sym typeface="Average"/>
              </a:rPr>
              <a:t>own greys</a:t>
            </a:r>
            <a:r>
              <a:rPr lang="en" sz="2000">
                <a:solidFill>
                  <a:srgbClr val="CACACA"/>
                </a:solidFill>
                <a:latin typeface="Average"/>
                <a:ea typeface="Average"/>
                <a:cs typeface="Average"/>
                <a:sym typeface="Average"/>
              </a:rPr>
              <a:t> from primary colours.</a:t>
            </a:r>
            <a:endParaRPr sz="1100"/>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descr="Title" id="604" name="Google Shape;604;p89"/>
          <p:cNvSpPr txBox="1"/>
          <p:nvPr/>
        </p:nvSpPr>
        <p:spPr>
          <a:xfrm>
            <a:off x="0" y="0"/>
            <a:ext cx="9144000" cy="27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3600">
                <a:solidFill>
                  <a:srgbClr val="FFFFFF"/>
                </a:solidFill>
                <a:latin typeface="Oswald"/>
                <a:ea typeface="Oswald"/>
                <a:cs typeface="Oswald"/>
                <a:sym typeface="Oswald"/>
              </a:rPr>
              <a:t>Mixing secondary colours and black</a:t>
            </a:r>
            <a:endParaRPr sz="3600">
              <a:solidFill>
                <a:srgbClr val="FFFFFF"/>
              </a:solidFill>
              <a:latin typeface="Oswald"/>
              <a:ea typeface="Oswald"/>
              <a:cs typeface="Oswald"/>
              <a:sym typeface="Oswald"/>
            </a:endParaRPr>
          </a:p>
          <a:p>
            <a:pPr indent="0" lvl="0" marL="0" rtl="0" algn="l">
              <a:spcBef>
                <a:spcPts val="0"/>
              </a:spcBef>
              <a:spcAft>
                <a:spcPts val="0"/>
              </a:spcAft>
              <a:buNone/>
            </a:pPr>
            <a:r>
              <a:t/>
            </a:r>
            <a:endParaRPr sz="18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rPr b="1" lang="en" sz="2400">
                <a:solidFill>
                  <a:srgbClr val="00FF00"/>
                </a:solidFill>
                <a:latin typeface="Open Sans"/>
                <a:ea typeface="Open Sans"/>
                <a:cs typeface="Open Sans"/>
                <a:sym typeface="Open Sans"/>
              </a:rPr>
              <a:t>Green 		</a:t>
            </a:r>
            <a:r>
              <a:rPr b="1" lang="en" sz="2400">
                <a:solidFill>
                  <a:srgbClr val="CACACA"/>
                </a:solidFill>
                <a:latin typeface="Open Sans"/>
                <a:ea typeface="Open Sans"/>
                <a:cs typeface="Open Sans"/>
                <a:sym typeface="Open Sans"/>
              </a:rPr>
              <a:t>=</a:t>
            </a:r>
            <a:r>
              <a:rPr lang="en" sz="2400">
                <a:solidFill>
                  <a:srgbClr val="00FF00"/>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2400">
              <a:solidFill>
                <a:srgbClr val="00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7D00FF"/>
                </a:solidFill>
                <a:latin typeface="Open Sans"/>
                <a:ea typeface="Open Sans"/>
                <a:cs typeface="Open Sans"/>
                <a:sym typeface="Open Sans"/>
              </a:rPr>
              <a:t>Blue-violet 	</a:t>
            </a:r>
            <a:r>
              <a:rPr b="1" lang="en" sz="2400">
                <a:solidFill>
                  <a:srgbClr val="CACACA"/>
                </a:solidFill>
                <a:latin typeface="Open Sans"/>
                <a:ea typeface="Open Sans"/>
                <a:cs typeface="Open Sans"/>
                <a:sym typeface="Open Sans"/>
              </a:rPr>
              <a:t>=</a:t>
            </a:r>
            <a:r>
              <a:rPr lang="en" sz="2400">
                <a:solidFill>
                  <a:srgbClr val="7D00FF"/>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 </a:t>
            </a:r>
            <a:r>
              <a:rPr lang="en" sz="2400">
                <a:solidFill>
                  <a:srgbClr val="CACACA"/>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a:t>
            </a:r>
            <a:endParaRPr sz="2400">
              <a:solidFill>
                <a:srgbClr val="FF00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solidFill>
                  <a:srgbClr val="FF4400"/>
                </a:solidFill>
                <a:latin typeface="Open Sans"/>
                <a:ea typeface="Open Sans"/>
                <a:cs typeface="Open Sans"/>
                <a:sym typeface="Open Sans"/>
              </a:rPr>
              <a:t>Red-orange	</a:t>
            </a:r>
            <a:r>
              <a:rPr b="1" lang="en" sz="2400">
                <a:solidFill>
                  <a:srgbClr val="CACACA"/>
                </a:solidFill>
                <a:latin typeface="Open Sans"/>
                <a:ea typeface="Open Sans"/>
                <a:cs typeface="Open Sans"/>
                <a:sym typeface="Open Sans"/>
              </a:rPr>
              <a:t>=</a:t>
            </a:r>
            <a:r>
              <a:rPr lang="en" sz="2400">
                <a:solidFill>
                  <a:srgbClr val="FF4400"/>
                </a:solidFill>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a:t>
            </a:r>
            <a:r>
              <a:rPr lang="en" sz="2400">
                <a:solidFill>
                  <a:srgbClr val="CACACA"/>
                </a:solidFill>
                <a:latin typeface="Open Sans"/>
                <a:ea typeface="Open Sans"/>
                <a:cs typeface="Open Sans"/>
                <a:sym typeface="Open Sans"/>
              </a:rPr>
              <a:t> </a:t>
            </a:r>
            <a:endParaRPr sz="2400">
              <a:solidFill>
                <a:srgbClr val="FF4400"/>
              </a:solidFill>
              <a:latin typeface="Open Sans"/>
              <a:ea typeface="Open Sans"/>
              <a:cs typeface="Open Sans"/>
              <a:sym typeface="Open Sans"/>
            </a:endParaRPr>
          </a:p>
          <a:p>
            <a:pPr indent="0" lvl="0" marL="0" rtl="0" algn="l">
              <a:lnSpc>
                <a:spcPct val="115000"/>
              </a:lnSpc>
              <a:spcBef>
                <a:spcPts val="0"/>
              </a:spcBef>
              <a:spcAft>
                <a:spcPts val="0"/>
              </a:spcAft>
              <a:buNone/>
            </a:pPr>
            <a:r>
              <a:rPr b="1" lang="en" sz="2400">
                <a:latin typeface="Open Sans"/>
                <a:ea typeface="Open Sans"/>
                <a:cs typeface="Open Sans"/>
                <a:sym typeface="Open Sans"/>
              </a:rPr>
              <a:t>Black 			</a:t>
            </a:r>
            <a:r>
              <a:rPr b="1" lang="en" sz="2400">
                <a:solidFill>
                  <a:srgbClr val="CACACA"/>
                </a:solidFill>
                <a:latin typeface="Open Sans"/>
                <a:ea typeface="Open Sans"/>
                <a:cs typeface="Open Sans"/>
                <a:sym typeface="Open Sans"/>
              </a:rPr>
              <a:t>=</a:t>
            </a:r>
            <a:r>
              <a:rPr lang="en" sz="2400">
                <a:latin typeface="Open Sans"/>
                <a:ea typeface="Open Sans"/>
                <a:cs typeface="Open Sans"/>
                <a:sym typeface="Open Sans"/>
              </a:rPr>
              <a:t> </a:t>
            </a:r>
            <a:r>
              <a:rPr lang="en" sz="2400">
                <a:solidFill>
                  <a:srgbClr val="FF00FF"/>
                </a:solidFill>
                <a:latin typeface="Open Sans"/>
                <a:ea typeface="Open Sans"/>
                <a:cs typeface="Open Sans"/>
                <a:sym typeface="Open Sans"/>
              </a:rPr>
              <a:t>Magenta </a:t>
            </a:r>
            <a:r>
              <a:rPr lang="en" sz="2400">
                <a:solidFill>
                  <a:srgbClr val="CACACA"/>
                </a:solidFill>
                <a:latin typeface="Open Sans"/>
                <a:ea typeface="Open Sans"/>
                <a:cs typeface="Open Sans"/>
                <a:sym typeface="Open Sans"/>
              </a:rPr>
              <a:t>+ </a:t>
            </a:r>
            <a:r>
              <a:rPr lang="en" sz="2400">
                <a:solidFill>
                  <a:srgbClr val="FFFF00"/>
                </a:solidFill>
                <a:latin typeface="Open Sans"/>
                <a:ea typeface="Open Sans"/>
                <a:cs typeface="Open Sans"/>
                <a:sym typeface="Open Sans"/>
              </a:rPr>
              <a:t>yellow </a:t>
            </a:r>
            <a:r>
              <a:rPr lang="en" sz="2400">
                <a:solidFill>
                  <a:srgbClr val="CACACA"/>
                </a:solidFill>
                <a:latin typeface="Open Sans"/>
                <a:ea typeface="Open Sans"/>
                <a:cs typeface="Open Sans"/>
                <a:sym typeface="Open Sans"/>
              </a:rPr>
              <a:t>+ </a:t>
            </a:r>
            <a:r>
              <a:rPr lang="en" sz="2400">
                <a:solidFill>
                  <a:srgbClr val="00FFFF"/>
                </a:solidFill>
                <a:latin typeface="Open Sans"/>
                <a:ea typeface="Open Sans"/>
                <a:cs typeface="Open Sans"/>
                <a:sym typeface="Open Sans"/>
              </a:rPr>
              <a:t>cyan</a:t>
            </a:r>
            <a:endParaRPr sz="1000">
              <a:solidFill>
                <a:srgbClr val="AAAAAA"/>
              </a:solidFill>
              <a:latin typeface="Average"/>
              <a:ea typeface="Average"/>
              <a:cs typeface="Average"/>
              <a:sym typeface="Average"/>
            </a:endParaRPr>
          </a:p>
        </p:txBody>
      </p:sp>
      <p:pic>
        <p:nvPicPr>
          <p:cNvPr id="605" name="Google Shape;605;p89"/>
          <p:cNvPicPr preferRelativeResize="0"/>
          <p:nvPr/>
        </p:nvPicPr>
        <p:blipFill>
          <a:blip r:embed="rId3">
            <a:alphaModFix/>
          </a:blip>
          <a:stretch>
            <a:fillRect/>
          </a:stretch>
        </p:blipFill>
        <p:spPr>
          <a:xfrm>
            <a:off x="6473925" y="74700"/>
            <a:ext cx="2593800" cy="2593800"/>
          </a:xfrm>
          <a:prstGeom prst="rect">
            <a:avLst/>
          </a:prstGeom>
          <a:noFill/>
          <a:ln>
            <a:noFill/>
          </a:ln>
        </p:spPr>
      </p:pic>
      <p:sp>
        <p:nvSpPr>
          <p:cNvPr descr="Translations" id="606" name="Google Shape;606;p89"/>
          <p:cNvSpPr txBox="1"/>
          <p:nvPr/>
        </p:nvSpPr>
        <p:spPr>
          <a:xfrm>
            <a:off x="0" y="2746200"/>
            <a:ext cx="9144000" cy="411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100">
                <a:solidFill>
                  <a:srgbClr val="AAAAAA"/>
                </a:solidFill>
                <a:latin typeface="Average"/>
                <a:ea typeface="Average"/>
                <a:cs typeface="Average"/>
                <a:sym typeface="Average"/>
              </a:rPr>
              <a:t>ቀለሞች መቀላቀል፡ አረንጓዴ = ቢጫ + ሲያን፣ ሰማያዊ-ቫዮሌት = ሲያን + ማጌንታ፣ ቀይ-ብርቱካንማ = ማጌንታ + ቢጫ፣ ጥቁር = ቢጫ + ሲያን + ማጌንታ</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مزج الألوان: الأخضر = أصفر + سماوي، الأزرق البنفسجي = سماوي + أرجواني، الأحمر البرتقالي = أرجواني + أصفر، الأسود = أصفر + سماوي + أرجواني</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Barreja de colors: Verd = Groc + cian, Blau-violeta = Cian + magenta, Vermell-taronja = Magenta + groc, Negre = Groc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混合颜色：绿色 = 黄色 + 青色，蓝紫色 = 青色 + 洋红色，红橙色 = 洋红色 + 黄色，黑色 = 黄色 + 青色 + 洋红色</a:t>
            </a:r>
            <a:endParaRPr sz="1100">
              <a:solidFill>
                <a:srgbClr val="AAAAAA"/>
              </a:solidFill>
              <a:latin typeface="Average"/>
              <a:ea typeface="Average"/>
              <a:cs typeface="Average"/>
              <a:sym typeface="Average"/>
            </a:endParaRPr>
          </a:p>
          <a:p>
            <a:pPr indent="0" lvl="0" marL="0" rtl="1" algn="r">
              <a:spcBef>
                <a:spcPts val="0"/>
              </a:spcBef>
              <a:spcAft>
                <a:spcPts val="0"/>
              </a:spcAft>
              <a:buNone/>
            </a:pPr>
            <a:r>
              <a:rPr lang="en" sz="1100">
                <a:solidFill>
                  <a:srgbClr val="AAAAAA"/>
                </a:solidFill>
                <a:latin typeface="Average"/>
                <a:ea typeface="Average"/>
                <a:cs typeface="Average"/>
                <a:sym typeface="Average"/>
              </a:rPr>
              <a:t>ترکیب رنگ‌ها: سبز = زرد + فیروزه‌ای، آبی-بنفش = فیروزه‌ای + سرخابی، قرمز-نارنجی = سرخابی + زرد، مشکی = زرد + فیروزه‌ای + سرخابی</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रंगों का मिश्रण: हरा = पीला + सियान, नीला-बैंगनी = सियान + मैजेंटा, लाल-नारंगी = मैजेंटा + पीला, काला = पीला + सियान + मैजेंटा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色の混合：緑 = 黄色 + シアン、青紫 = シアン + マゼンタ、赤オレンジ = マゼンタ + 黄色、黒 = 黄色 + シアン + マゼンタ</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색상 혼합: 녹색 = 노랑 + 청록색, 청자색 = 청록색 + 자홍색, 빨강-주황색 = 자홍색 + 노랑색, 검정 = 노랑 + 청록색 + 자홍색</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Têkelkirina rengan: Kesk = Zer + şîn, Şîn-binefşî = şîn + magenta, Sor-porteqalî = magenta + zer, Reş = Zer + şîn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Mistura de cores: Verde = Amarelo + ciano, Azul-violeta = Ciano + magenta, Vermelho-laranja = Magenta + amarelo, Preto = Amarelo + ciano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ਰੰਗਾਂ ਦਾ ਮਿਸ਼ਰਣ: ਹਰਾ = ਪੀਲਾ + ਨੀਲਾ, ਨੀਲਾ-ਜਾਮਨੀ = ਨੀਲਾ + ਮੈਜੈਂਟਾ, ਲਾਲ-ਸੰਤਰੀ = ਮੈਜੈਂਟਾ + ਪੀਲਾ, ਕਾਲਾ = ਪੀਲਾ + ਨੀਲਾ + ਮੈਜੈਂਟਾ</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Смешивание цветов: Зеленый = Желтый + Голубой, Сине-фиолетовый = Голубой + Маджента, Красно-оранжевый = Маджента + Желтый, Черный = Желтый + Голубой + Маджента</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Midabada isku dhafka ah: Cagaar = Jaalle + cyan, buluug-violet = Cyan + magenta, Casaan-orange = Magenta + huruud ah, Madow = Jaalle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Mezcla de colores: Verde = Amarillo + cian, Azul-violeta = Cian + magenta, Rojo-naranja = Magenta + amarillo, Negro = Amarillo + cian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Rangi zinazochanganya: Kijani = Njano + cyan, Bluu-violet = Cyan + magenta, Nyekundu-machungwa = Magenta + manjano, Nyeusi = Njano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Paghahalo ng mga kulay: Berde = Yellow + cyan, Blue-violet = Cyan + magenta, Red-orange = Magenta + yellow, Black = Yellow + cyan + magenta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Renklerin karıştırılması: Yeşil = Sarı + camgöbeği, Mavi-mor = Camgöbeği + macenta, Kırmızı-turuncu = Macenta + sarı, Siyah = Sarı + camgöbeği + macenta</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Змішування кольорів: зелений = жовтий + блакитний, синьо-фіолетовий = блакитний + пурпуровий, червоно-помаранчевий = пурпуровий + жовтий, чорний = жовтий + блакитний + пурпуровий</a:t>
            </a:r>
            <a:endParaRPr sz="1100">
              <a:solidFill>
                <a:srgbClr val="AAAAAA"/>
              </a:solidFill>
              <a:latin typeface="Average"/>
              <a:ea typeface="Average"/>
              <a:cs typeface="Average"/>
              <a:sym typeface="Average"/>
            </a:endParaRPr>
          </a:p>
          <a:p>
            <a:pPr indent="0" lvl="0" marL="0" rtl="0" algn="l">
              <a:spcBef>
                <a:spcPts val="0"/>
              </a:spcBef>
              <a:spcAft>
                <a:spcPts val="0"/>
              </a:spcAft>
              <a:buNone/>
            </a:pPr>
            <a:r>
              <a:rPr lang="en" sz="1100">
                <a:solidFill>
                  <a:srgbClr val="AAAAAA"/>
                </a:solidFill>
                <a:latin typeface="Average"/>
                <a:ea typeface="Average"/>
                <a:cs typeface="Average"/>
                <a:sym typeface="Average"/>
              </a:rPr>
              <a:t>Pha trộn màu sắc: Xanh lá cây = Vàng + lục lam, Xanh lam tím = Lục lam + đỏ tươi, Đỏ cam = Đỏ tươi + vàng, Đen = Vàng + lục lam + đỏ tươi</a:t>
            </a:r>
            <a:endParaRPr sz="650">
              <a:solidFill>
                <a:srgbClr val="CACACA"/>
              </a:solidFill>
              <a:latin typeface="Average"/>
              <a:ea typeface="Average"/>
              <a:cs typeface="Average"/>
              <a:sym typeface="Average"/>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descr="Translations" id="611" name="Google Shape;611;p90"/>
          <p:cNvSpPr txBox="1"/>
          <p:nvPr/>
        </p:nvSpPr>
        <p:spPr>
          <a:xfrm>
            <a:off x="4173900" y="0"/>
            <a:ext cx="49701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650">
                <a:solidFill>
                  <a:srgbClr val="AAAAAA"/>
                </a:solidFill>
                <a:latin typeface="Average"/>
                <a:ea typeface="Average"/>
                <a:cs typeface="Average"/>
                <a:sym typeface="Average"/>
              </a:rPr>
              <a:t>የስራዎን ፎቶ እንዲያነሳ አስተማሪዎን ይጠይቁ</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اطلب من معلمك أن يلتقط صورة لعملك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Demana al teu professor/a que faci una foto de la teva feina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让你的老师给你的作品拍照</a:t>
            </a:r>
            <a:endParaRPr sz="1650">
              <a:solidFill>
                <a:srgbClr val="AAAAAA"/>
              </a:solidFill>
              <a:latin typeface="Average"/>
              <a:ea typeface="Average"/>
              <a:cs typeface="Average"/>
              <a:sym typeface="Average"/>
            </a:endParaRPr>
          </a:p>
          <a:p>
            <a:pPr indent="0" lvl="0" marL="0" rtl="1" algn="r">
              <a:spcBef>
                <a:spcPts val="0"/>
              </a:spcBef>
              <a:spcAft>
                <a:spcPts val="0"/>
              </a:spcAft>
              <a:buNone/>
            </a:pPr>
            <a:r>
              <a:rPr lang="en" sz="1650">
                <a:solidFill>
                  <a:srgbClr val="AAAAAA"/>
                </a:solidFill>
                <a:latin typeface="Average"/>
                <a:ea typeface="Average"/>
                <a:cs typeface="Average"/>
                <a:sym typeface="Average"/>
              </a:rPr>
              <a:t>از معلمتان بخواهید از کارتان عکس بگیرد</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अपने शिक्षक से अपने काम की तस्वीर लेने के लिए कहें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先生にあなたの作品の写真を撮ってもらいましょう</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선생님께 당신의 작품 사진을 찍어달라고 부탁하세요</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Ji mamosteyê/a xwe bixwaze ku wêneyekî xebata te bigire</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Peça ao seu professor para tirar uma foto do seu trabalho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ਆਪਣੇ ਅਧਿਆਪਕ ਨੂੰ ਆਪਣੇ ਕੰਮ ਦੀ ਫੋਟੋ ਖਿੱਚਣ ਲਈ ਕਹੋ।</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Попросите учителя сфотографировать вашу работу.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Weydii macalinkaaga inuu sawir ka qaado shaqadaada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Pídele a tu profesor que tome una foto de tu trabajo.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Mwambie mwalimu wako apige picha ya kazi yako</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Hilingin sa iyong guro na kumuha ng larawan ng iyong gawa</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Öğretmeninizden çalışmanızın fotoğrafını çekmesini isteyin</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Попросіть свого вчителя сфотографувати вашу роботу</a:t>
            </a:r>
            <a:endParaRPr sz="1650">
              <a:solidFill>
                <a:srgbClr val="AAAAAA"/>
              </a:solidFill>
              <a:latin typeface="Average"/>
              <a:ea typeface="Average"/>
              <a:cs typeface="Average"/>
              <a:sym typeface="Average"/>
            </a:endParaRPr>
          </a:p>
          <a:p>
            <a:pPr indent="0" lvl="0" marL="0" rtl="0" algn="l">
              <a:spcBef>
                <a:spcPts val="0"/>
              </a:spcBef>
              <a:spcAft>
                <a:spcPts val="0"/>
              </a:spcAft>
              <a:buNone/>
            </a:pPr>
            <a:r>
              <a:rPr lang="en" sz="1650">
                <a:solidFill>
                  <a:srgbClr val="AAAAAA"/>
                </a:solidFill>
                <a:latin typeface="Average"/>
                <a:ea typeface="Average"/>
                <a:cs typeface="Average"/>
                <a:sym typeface="Average"/>
              </a:rPr>
              <a:t>Yêu cầu giáo viên chụp ảnh bài làm của bạn</a:t>
            </a:r>
            <a:endParaRPr sz="1650">
              <a:solidFill>
                <a:srgbClr val="AAAAAA"/>
              </a:solidFill>
              <a:latin typeface="Average"/>
              <a:ea typeface="Average"/>
              <a:cs typeface="Average"/>
              <a:sym typeface="Average"/>
            </a:endParaRPr>
          </a:p>
        </p:txBody>
      </p:sp>
      <p:grpSp>
        <p:nvGrpSpPr>
          <p:cNvPr id="612" name="Google Shape;612;p90"/>
          <p:cNvGrpSpPr/>
          <p:nvPr/>
        </p:nvGrpSpPr>
        <p:grpSpPr>
          <a:xfrm>
            <a:off x="-12" y="0"/>
            <a:ext cx="4173913" cy="6857999"/>
            <a:chOff x="-12" y="0"/>
            <a:chExt cx="4173913" cy="6857999"/>
          </a:xfrm>
        </p:grpSpPr>
        <p:pic>
          <p:nvPicPr>
            <p:cNvPr id="613" name="Google Shape;613;p90"/>
            <p:cNvPicPr preferRelativeResize="0"/>
            <p:nvPr/>
          </p:nvPicPr>
          <p:blipFill>
            <a:blip r:embed="rId3">
              <a:alphaModFix/>
            </a:blip>
            <a:stretch>
              <a:fillRect/>
            </a:stretch>
          </p:blipFill>
          <p:spPr>
            <a:xfrm>
              <a:off x="-12" y="1292999"/>
              <a:ext cx="4173769" cy="5565000"/>
            </a:xfrm>
            <a:prstGeom prst="rect">
              <a:avLst/>
            </a:prstGeom>
            <a:noFill/>
            <a:ln>
              <a:noFill/>
            </a:ln>
          </p:spPr>
        </p:pic>
        <p:sp>
          <p:nvSpPr>
            <p:cNvPr id="614" name="Google Shape;614;p90"/>
            <p:cNvSpPr txBox="1"/>
            <p:nvPr/>
          </p:nvSpPr>
          <p:spPr>
            <a:xfrm>
              <a:off x="0" y="0"/>
              <a:ext cx="4173900" cy="129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400">
                  <a:solidFill>
                    <a:srgbClr val="FFFFFF"/>
                  </a:solidFill>
                  <a:latin typeface="Oswald"/>
                  <a:ea typeface="Oswald"/>
                  <a:cs typeface="Oswald"/>
                  <a:sym typeface="Oswald"/>
                </a:rPr>
                <a:t>Ask your teacher to take a photo of your work</a:t>
              </a:r>
              <a:endParaRPr sz="1200"/>
            </a:p>
          </p:txBody>
        </p:sp>
      </p:gr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descr="All text" id="619" name="Google Shape;619;p91"/>
          <p:cNvSpPr txBox="1"/>
          <p:nvPr/>
        </p:nvSpPr>
        <p:spPr>
          <a:xfrm>
            <a:off x="311700" y="0"/>
            <a:ext cx="8520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000">
                <a:solidFill>
                  <a:srgbClr val="FFFFFF"/>
                </a:solidFill>
                <a:latin typeface="Oswald"/>
                <a:ea typeface="Oswald"/>
                <a:cs typeface="Oswald"/>
                <a:sym typeface="Oswald"/>
              </a:rPr>
              <a:t>Wait for clean up time!</a:t>
            </a:r>
            <a:endParaRPr sz="4000">
              <a:solidFill>
                <a:srgbClr val="FFFFFF"/>
              </a:solidFill>
              <a:latin typeface="Oswald"/>
              <a:ea typeface="Oswald"/>
              <a:cs typeface="Oswald"/>
              <a:sym typeface="Oswald"/>
            </a:endParaRPr>
          </a:p>
          <a:p>
            <a:pPr indent="0" lvl="0" marL="0" rtl="0" algn="l">
              <a:spcBef>
                <a:spcPts val="0"/>
              </a:spcBef>
              <a:spcAft>
                <a:spcPts val="0"/>
              </a:spcAft>
              <a:buNone/>
            </a:pPr>
            <a:r>
              <a:t/>
            </a:r>
            <a:endParaRPr sz="2800">
              <a:solidFill>
                <a:srgbClr val="FFFFFF"/>
              </a:solidFill>
              <a:latin typeface="Oswald"/>
              <a:ea typeface="Oswald"/>
              <a:cs typeface="Oswald"/>
              <a:sym typeface="Oswald"/>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Dump your water</a:t>
            </a:r>
            <a:r>
              <a:rPr lang="en" sz="1900">
                <a:solidFill>
                  <a:srgbClr val="CACACA"/>
                </a:solidFill>
                <a:latin typeface="Average"/>
                <a:ea typeface="Average"/>
                <a:cs typeface="Average"/>
                <a:sym typeface="Average"/>
              </a:rPr>
              <a:t> in the sink closest to the door.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Stack your containers</a:t>
            </a:r>
            <a:r>
              <a:rPr lang="en" sz="1900">
                <a:solidFill>
                  <a:srgbClr val="CACACA"/>
                </a:solidFill>
                <a:latin typeface="Average"/>
                <a:ea typeface="Average"/>
                <a:cs typeface="Average"/>
                <a:sym typeface="Average"/>
              </a:rPr>
              <a:t> next to the sink.</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Do not clean</a:t>
            </a:r>
            <a:r>
              <a:rPr lang="en" sz="1900">
                <a:solidFill>
                  <a:srgbClr val="CACACA"/>
                </a:solidFill>
                <a:latin typeface="Average"/>
                <a:ea typeface="Average"/>
                <a:cs typeface="Average"/>
                <a:sym typeface="Average"/>
              </a:rPr>
              <a:t> out your palette. </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You will add water and use it again tomorrow.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b="1" lang="en" sz="1900">
                <a:solidFill>
                  <a:srgbClr val="00FF00"/>
                </a:solidFill>
                <a:latin typeface="Average"/>
                <a:ea typeface="Average"/>
                <a:cs typeface="Average"/>
                <a:sym typeface="Average"/>
              </a:rPr>
              <a:t>Fold your booklet</a:t>
            </a:r>
            <a:r>
              <a:rPr lang="en" sz="1900">
                <a:solidFill>
                  <a:srgbClr val="CACACA"/>
                </a:solidFill>
                <a:latin typeface="Average"/>
                <a:ea typeface="Average"/>
                <a:cs typeface="Average"/>
                <a:sym typeface="Average"/>
              </a:rPr>
              <a:t> open and </a:t>
            </a:r>
            <a:r>
              <a:rPr b="1" lang="en" sz="1900">
                <a:solidFill>
                  <a:srgbClr val="FFFFFF"/>
                </a:solidFill>
                <a:latin typeface="Average"/>
                <a:ea typeface="Average"/>
                <a:cs typeface="Average"/>
                <a:sym typeface="Average"/>
              </a:rPr>
              <a:t>stack it</a:t>
            </a:r>
            <a:r>
              <a:rPr lang="en" sz="1900">
                <a:solidFill>
                  <a:srgbClr val="CACACA"/>
                </a:solidFill>
                <a:latin typeface="Average"/>
                <a:ea typeface="Average"/>
                <a:cs typeface="Average"/>
                <a:sym typeface="Average"/>
              </a:rPr>
              <a:t> on top of your palette to dry. </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Put your palette and booklet away </a:t>
            </a:r>
            <a:r>
              <a:rPr b="1" lang="en" sz="1900">
                <a:solidFill>
                  <a:srgbClr val="FFFFFF"/>
                </a:solidFill>
                <a:latin typeface="Average"/>
                <a:ea typeface="Average"/>
                <a:cs typeface="Average"/>
                <a:sym typeface="Average"/>
              </a:rPr>
              <a:t>inside </a:t>
            </a:r>
            <a:r>
              <a:rPr b="1" lang="en" sz="1900">
                <a:solidFill>
                  <a:srgbClr val="00FF00"/>
                </a:solidFill>
                <a:latin typeface="Average"/>
                <a:ea typeface="Average"/>
                <a:cs typeface="Average"/>
                <a:sym typeface="Average"/>
              </a:rPr>
              <a:t>your cubby</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endParaRPr sz="1900">
              <a:solidFill>
                <a:srgbClr val="CACACA"/>
              </a:solidFill>
              <a:latin typeface="Average"/>
              <a:ea typeface="Average"/>
              <a:cs typeface="Average"/>
              <a:sym typeface="Average"/>
            </a:endParaRPr>
          </a:p>
          <a:p>
            <a:pPr indent="-349250" lvl="0" marL="457200" rtl="0" algn="l">
              <a:lnSpc>
                <a:spcPct val="115000"/>
              </a:lnSpc>
              <a:spcBef>
                <a:spcPts val="0"/>
              </a:spcBef>
              <a:spcAft>
                <a:spcPts val="0"/>
              </a:spcAft>
              <a:buClr>
                <a:srgbClr val="CACACA"/>
              </a:buClr>
              <a:buSzPts val="1900"/>
              <a:buFont typeface="Average"/>
              <a:buAutoNum type="arabicPeriod"/>
            </a:pPr>
            <a:r>
              <a:rPr lang="en" sz="1900">
                <a:solidFill>
                  <a:srgbClr val="CACACA"/>
                </a:solidFill>
                <a:latin typeface="Average"/>
                <a:ea typeface="Average"/>
                <a:cs typeface="Average"/>
                <a:sym typeface="Average"/>
              </a:rPr>
              <a:t>Is your </a:t>
            </a:r>
            <a:r>
              <a:rPr b="1" lang="en" sz="1900">
                <a:solidFill>
                  <a:srgbClr val="FFFFFF"/>
                </a:solidFill>
                <a:latin typeface="Average"/>
                <a:ea typeface="Average"/>
                <a:cs typeface="Average"/>
                <a:sym typeface="Average"/>
              </a:rPr>
              <a:t>cubby full</a:t>
            </a:r>
            <a:r>
              <a:rPr lang="en" sz="1900">
                <a:solidFill>
                  <a:srgbClr val="CACACA"/>
                </a:solidFill>
                <a:latin typeface="Average"/>
                <a:ea typeface="Average"/>
                <a:cs typeface="Average"/>
                <a:sym typeface="Average"/>
              </a:rPr>
              <a:t>?</a:t>
            </a:r>
            <a:br>
              <a:rPr lang="en" sz="1900">
                <a:solidFill>
                  <a:srgbClr val="CACACA"/>
                </a:solidFill>
                <a:latin typeface="Average"/>
                <a:ea typeface="Average"/>
                <a:cs typeface="Average"/>
                <a:sym typeface="Average"/>
              </a:rPr>
            </a:br>
            <a:r>
              <a:rPr lang="en" sz="1900">
                <a:solidFill>
                  <a:srgbClr val="CACACA"/>
                </a:solidFill>
                <a:latin typeface="Average"/>
                <a:ea typeface="Average"/>
                <a:cs typeface="Average"/>
                <a:sym typeface="Average"/>
              </a:rPr>
              <a:t>Give me your old portrait and depth drawing booklets to recycle!</a:t>
            </a:r>
            <a:endParaRPr sz="1900">
              <a:solidFill>
                <a:srgbClr val="CACACA"/>
              </a:solidFill>
              <a:latin typeface="Average"/>
              <a:ea typeface="Average"/>
              <a:cs typeface="Average"/>
              <a:sym typeface="Average"/>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3"/>
          <p:cNvSpPr txBox="1"/>
          <p:nvPr/>
        </p:nvSpPr>
        <p:spPr>
          <a:xfrm>
            <a:off x="0" y="533400"/>
            <a:ext cx="9144000" cy="114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Improving your painting skills</a:t>
            </a:r>
            <a:endParaRPr sz="6000">
              <a:solidFill>
                <a:srgbClr val="B7B7B7"/>
              </a:solidFill>
              <a:latin typeface="Average"/>
              <a:ea typeface="Average"/>
              <a:cs typeface="Average"/>
              <a:sym typeface="Average"/>
            </a:endParaRPr>
          </a:p>
        </p:txBody>
      </p:sp>
      <p:sp>
        <p:nvSpPr>
          <p:cNvPr descr="Translations" id="170" name="Google Shape;170;p33"/>
          <p:cNvSpPr txBox="1"/>
          <p:nvPr/>
        </p:nvSpPr>
        <p:spPr>
          <a:xfrm>
            <a:off x="0" y="1681500"/>
            <a:ext cx="9144000" cy="464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solidFill>
                  <a:srgbClr val="AAAAAA"/>
                </a:solidFill>
                <a:latin typeface="Average"/>
                <a:ea typeface="Average"/>
                <a:cs typeface="Average"/>
                <a:sym typeface="Average"/>
              </a:rPr>
              <a:t>የስዕል ችሎታዎን ማሻሻል</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تحسين مهاراتك في الرسم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Millorar les teves habilitats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提高你的绘画技巧</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بهبود مهارت‌های نقاشی</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अपने चित्रकला कौशल में सुधार</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絵画スキルの向上</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그림 그리기 실력 향상</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Baştirkirina jêhatîyên we yên boyaxkirinê</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Melhorando suas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ਆਪਣੇ ਪੇਂਟਿੰਗ ਹੁਨਰ ਨੂੰ ਬਿਹਤਰ ਬਣਾਉਣਾ</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Улучшение ваших навыков рисования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Horumarinta xirfadaha rinjiyeynta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Mejorando tus habilidades de pintura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Kuboresha ujuzi wako wa uchoraji</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Pagpapabuti ng iyong mga kasanayan sa pagpipinta</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Resim becerilerinizi geliştirin</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Удосконалення ваших навичок малювання</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Cải thiện kỹ năng vẽ của bạn</a:t>
            </a:r>
            <a:endParaRPr sz="4100">
              <a:solidFill>
                <a:srgbClr val="AAAAAA"/>
              </a:solidFill>
              <a:latin typeface="Average"/>
              <a:ea typeface="Average"/>
              <a:cs typeface="Average"/>
              <a:sym typeface="Averag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